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4" r:id="rId8"/>
    <p:sldId id="265" r:id="rId9"/>
    <p:sldId id="266" r:id="rId10"/>
    <p:sldId id="267" r:id="rId11"/>
    <p:sldId id="262" r:id="rId12"/>
    <p:sldId id="263" r:id="rId13"/>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180" algn="l" rtl="0" fontAlgn="base">
      <a:spcBef>
        <a:spcPct val="0"/>
      </a:spcBef>
      <a:spcAft>
        <a:spcPct val="0"/>
      </a:spcAft>
      <a:defRPr kern="1200">
        <a:solidFill>
          <a:schemeClr val="tx1"/>
        </a:solidFill>
        <a:latin typeface="Arial" charset="0"/>
        <a:ea typeface="+mn-ea"/>
        <a:cs typeface="+mn-cs"/>
      </a:defRPr>
    </a:lvl2pPr>
    <a:lvl3pPr marL="914360" algn="l" rtl="0" fontAlgn="base">
      <a:spcBef>
        <a:spcPct val="0"/>
      </a:spcBef>
      <a:spcAft>
        <a:spcPct val="0"/>
      </a:spcAft>
      <a:defRPr kern="1200">
        <a:solidFill>
          <a:schemeClr val="tx1"/>
        </a:solidFill>
        <a:latin typeface="Arial" charset="0"/>
        <a:ea typeface="+mn-ea"/>
        <a:cs typeface="+mn-cs"/>
      </a:defRPr>
    </a:lvl3pPr>
    <a:lvl4pPr marL="1371540" algn="l" rtl="0" fontAlgn="base">
      <a:spcBef>
        <a:spcPct val="0"/>
      </a:spcBef>
      <a:spcAft>
        <a:spcPct val="0"/>
      </a:spcAft>
      <a:defRPr kern="1200">
        <a:solidFill>
          <a:schemeClr val="tx1"/>
        </a:solidFill>
        <a:latin typeface="Arial" charset="0"/>
        <a:ea typeface="+mn-ea"/>
        <a:cs typeface="+mn-cs"/>
      </a:defRPr>
    </a:lvl4pPr>
    <a:lvl5pPr marL="1828720" algn="l" rtl="0" fontAlgn="base">
      <a:spcBef>
        <a:spcPct val="0"/>
      </a:spcBef>
      <a:spcAft>
        <a:spcPct val="0"/>
      </a:spcAft>
      <a:defRPr kern="1200">
        <a:solidFill>
          <a:schemeClr val="tx1"/>
        </a:solidFill>
        <a:latin typeface="Arial" charset="0"/>
        <a:ea typeface="+mn-ea"/>
        <a:cs typeface="+mn-cs"/>
      </a:defRPr>
    </a:lvl5pPr>
    <a:lvl6pPr marL="2285900" algn="l" defTabSz="914360" rtl="0" eaLnBrk="1" latinLnBrk="0" hangingPunct="1">
      <a:defRPr kern="1200">
        <a:solidFill>
          <a:schemeClr val="tx1"/>
        </a:solidFill>
        <a:latin typeface="Arial" charset="0"/>
        <a:ea typeface="+mn-ea"/>
        <a:cs typeface="+mn-cs"/>
      </a:defRPr>
    </a:lvl6pPr>
    <a:lvl7pPr marL="2743080" algn="l" defTabSz="914360" rtl="0" eaLnBrk="1" latinLnBrk="0" hangingPunct="1">
      <a:defRPr kern="1200">
        <a:solidFill>
          <a:schemeClr val="tx1"/>
        </a:solidFill>
        <a:latin typeface="Arial" charset="0"/>
        <a:ea typeface="+mn-ea"/>
        <a:cs typeface="+mn-cs"/>
      </a:defRPr>
    </a:lvl7pPr>
    <a:lvl8pPr marL="3200260" algn="l" defTabSz="914360" rtl="0" eaLnBrk="1" latinLnBrk="0" hangingPunct="1">
      <a:defRPr kern="1200">
        <a:solidFill>
          <a:schemeClr val="tx1"/>
        </a:solidFill>
        <a:latin typeface="Arial" charset="0"/>
        <a:ea typeface="+mn-ea"/>
        <a:cs typeface="+mn-cs"/>
      </a:defRPr>
    </a:lvl8pPr>
    <a:lvl9pPr marL="3657440" algn="l" defTabSz="91436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159"/>
    <a:srgbClr val="9C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howGuides="1">
      <p:cViewPr varScale="1">
        <p:scale>
          <a:sx n="83" d="100"/>
          <a:sy n="83" d="100"/>
        </p:scale>
        <p:origin x="792" y="78"/>
      </p:cViewPr>
      <p:guideLst>
        <p:guide orient="horz" pos="1621"/>
        <p:guide pos="2881"/>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1B687-7992-4225-BCF7-7E08435217E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39CACA8B-B653-43BC-819B-2ECA52AD2771}">
      <dgm:prSet phldrT="[Text]"/>
      <dgm:spPr>
        <a:solidFill>
          <a:srgbClr val="9C006B"/>
        </a:solidFill>
        <a:ln>
          <a:solidFill>
            <a:srgbClr val="9C006B"/>
          </a:solidFill>
        </a:ln>
      </dgm:spPr>
      <dgm:t>
        <a:bodyPr/>
        <a:lstStyle/>
        <a:p>
          <a:r>
            <a:rPr lang="de-DE" dirty="0" smtClean="0"/>
            <a:t>Diakonie</a:t>
          </a:r>
          <a:endParaRPr lang="de-DE" dirty="0"/>
        </a:p>
      </dgm:t>
    </dgm:pt>
    <dgm:pt modelId="{BDDE258E-565E-47E0-AEA9-E9A406EE1338}" type="parTrans" cxnId="{4971A2C5-A2B1-41F0-82B2-7595E22C8547}">
      <dgm:prSet/>
      <dgm:spPr/>
      <dgm:t>
        <a:bodyPr/>
        <a:lstStyle/>
        <a:p>
          <a:endParaRPr lang="de-DE"/>
        </a:p>
      </dgm:t>
    </dgm:pt>
    <dgm:pt modelId="{D3E4BC13-1F9C-4DBB-8A9C-2FAB8EABBF1C}" type="sibTrans" cxnId="{4971A2C5-A2B1-41F0-82B2-7595E22C8547}">
      <dgm:prSet/>
      <dgm:spPr/>
      <dgm:t>
        <a:bodyPr/>
        <a:lstStyle/>
        <a:p>
          <a:endParaRPr lang="de-DE"/>
        </a:p>
      </dgm:t>
    </dgm:pt>
    <dgm:pt modelId="{66A5D5DF-C6C6-4911-9AED-6E01E76CAF02}">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Hilfen zur Erziehung</a:t>
          </a:r>
          <a:endParaRPr lang="de-DE" sz="1000" dirty="0">
            <a:solidFill>
              <a:schemeClr val="bg1"/>
            </a:solidFill>
          </a:endParaRPr>
        </a:p>
      </dgm:t>
    </dgm:pt>
    <dgm:pt modelId="{E2ED8FC9-0B22-4464-A607-DCC62D746F1D}" type="parTrans" cxnId="{7570EBC4-A30F-466E-9262-7760EB44999A}">
      <dgm:prSet/>
      <dgm:spPr/>
      <dgm:t>
        <a:bodyPr/>
        <a:lstStyle/>
        <a:p>
          <a:endParaRPr lang="de-DE"/>
        </a:p>
      </dgm:t>
    </dgm:pt>
    <dgm:pt modelId="{02F8FD41-1F3D-46C6-94AD-BF373F5A576F}" type="sibTrans" cxnId="{7570EBC4-A30F-466E-9262-7760EB44999A}">
      <dgm:prSet/>
      <dgm:spPr/>
      <dgm:t>
        <a:bodyPr/>
        <a:lstStyle/>
        <a:p>
          <a:endParaRPr lang="de-DE"/>
        </a:p>
      </dgm:t>
    </dgm:pt>
    <dgm:pt modelId="{18C14CF4-0BE7-4CA5-809B-A39F4640FFB0}">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Leitung, Verwaltung und Projektmanagement</a:t>
          </a:r>
          <a:endParaRPr lang="de-DE" sz="1000" dirty="0">
            <a:solidFill>
              <a:schemeClr val="bg1"/>
            </a:solidFill>
          </a:endParaRPr>
        </a:p>
      </dgm:t>
    </dgm:pt>
    <dgm:pt modelId="{C22C288F-9DA3-4B47-871A-DBE8A652710F}" type="parTrans" cxnId="{012637D9-7B7B-4560-B4A5-AE5BB2647ACB}">
      <dgm:prSet/>
      <dgm:spPr/>
      <dgm:t>
        <a:bodyPr/>
        <a:lstStyle/>
        <a:p>
          <a:endParaRPr lang="de-DE"/>
        </a:p>
      </dgm:t>
    </dgm:pt>
    <dgm:pt modelId="{4894D745-18DC-43C6-9B4F-5BE965DA2FB6}" type="sibTrans" cxnId="{012637D9-7B7B-4560-B4A5-AE5BB2647ACB}">
      <dgm:prSet/>
      <dgm:spPr/>
      <dgm:t>
        <a:bodyPr/>
        <a:lstStyle/>
        <a:p>
          <a:endParaRPr lang="de-DE"/>
        </a:p>
      </dgm:t>
    </dgm:pt>
    <dgm:pt modelId="{0AB02427-35B7-4CB6-8631-84E9C652741F}">
      <dgm:prSet phldrT="[Text]"/>
      <dgm:spPr>
        <a:solidFill>
          <a:srgbClr val="9C006B"/>
        </a:solidFill>
        <a:ln>
          <a:solidFill>
            <a:srgbClr val="9C006B"/>
          </a:solidFill>
        </a:ln>
      </dgm:spPr>
      <dgm:t>
        <a:bodyPr/>
        <a:lstStyle/>
        <a:p>
          <a:r>
            <a:rPr lang="de-DE" dirty="0" smtClean="0"/>
            <a:t>Kirche</a:t>
          </a:r>
          <a:endParaRPr lang="de-DE" dirty="0"/>
        </a:p>
      </dgm:t>
    </dgm:pt>
    <dgm:pt modelId="{EDB5169D-91ED-4BBB-8C31-D3A5648248B9}" type="parTrans" cxnId="{008BD495-3D82-44C5-9EA2-230ABF942FDB}">
      <dgm:prSet/>
      <dgm:spPr/>
      <dgm:t>
        <a:bodyPr/>
        <a:lstStyle/>
        <a:p>
          <a:endParaRPr lang="de-DE"/>
        </a:p>
      </dgm:t>
    </dgm:pt>
    <dgm:pt modelId="{5A591A1C-64CC-4C65-BB57-256B27074067}" type="sibTrans" cxnId="{008BD495-3D82-44C5-9EA2-230ABF942FDB}">
      <dgm:prSet/>
      <dgm:spPr/>
      <dgm:t>
        <a:bodyPr/>
        <a:lstStyle/>
        <a:p>
          <a:endParaRPr lang="de-DE"/>
        </a:p>
      </dgm:t>
    </dgm:pt>
    <dgm:pt modelId="{56A9A82F-743D-4982-A175-FC0F37FF313B}">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Dekanatsarbeit &amp; Jugendwerke</a:t>
          </a:r>
          <a:endParaRPr lang="de-DE" sz="1200" dirty="0">
            <a:solidFill>
              <a:schemeClr val="bg1"/>
            </a:solidFill>
          </a:endParaRPr>
        </a:p>
      </dgm:t>
    </dgm:pt>
    <dgm:pt modelId="{8C0BA491-C5EF-4C9B-A31E-3E187D279750}" type="parTrans" cxnId="{99F61D70-CC6B-41F7-A03B-1C0D285D12A7}">
      <dgm:prSet/>
      <dgm:spPr/>
      <dgm:t>
        <a:bodyPr/>
        <a:lstStyle/>
        <a:p>
          <a:endParaRPr lang="de-DE"/>
        </a:p>
      </dgm:t>
    </dgm:pt>
    <dgm:pt modelId="{9287344E-1086-4CEB-A1A5-83A629827B4D}" type="sibTrans" cxnId="{99F61D70-CC6B-41F7-A03B-1C0D285D12A7}">
      <dgm:prSet/>
      <dgm:spPr/>
      <dgm:t>
        <a:bodyPr/>
        <a:lstStyle/>
        <a:p>
          <a:endParaRPr lang="de-DE"/>
        </a:p>
      </dgm:t>
    </dgm:pt>
    <dgm:pt modelId="{AD2C8D09-984D-4A8A-AA1E-A4CDD2AD62A6}">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Kirchliche Verwaltung und Öffentlichkeitsarbeit</a:t>
          </a:r>
          <a:endParaRPr lang="de-DE" sz="1200" dirty="0">
            <a:solidFill>
              <a:schemeClr val="bg1"/>
            </a:solidFill>
          </a:endParaRPr>
        </a:p>
      </dgm:t>
    </dgm:pt>
    <dgm:pt modelId="{8E10D0F8-69C7-4A92-87F6-990E6C574397}" type="parTrans" cxnId="{97D97A28-CB17-47C3-B14B-45F35E0C6887}">
      <dgm:prSet/>
      <dgm:spPr/>
      <dgm:t>
        <a:bodyPr/>
        <a:lstStyle/>
        <a:p>
          <a:endParaRPr lang="de-DE"/>
        </a:p>
      </dgm:t>
    </dgm:pt>
    <dgm:pt modelId="{A9515B82-90A4-4DAC-867B-7308B0A507A7}" type="sibTrans" cxnId="{97D97A28-CB17-47C3-B14B-45F35E0C6887}">
      <dgm:prSet/>
      <dgm:spPr/>
      <dgm:t>
        <a:bodyPr/>
        <a:lstStyle/>
        <a:p>
          <a:endParaRPr lang="de-DE"/>
        </a:p>
      </dgm:t>
    </dgm:pt>
    <dgm:pt modelId="{2B6E8144-6EE9-41AA-9D0D-BD87C4C43F3F}">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Seelsorge</a:t>
          </a:r>
          <a:endParaRPr lang="de-DE" sz="1200" dirty="0">
            <a:solidFill>
              <a:schemeClr val="bg1"/>
            </a:solidFill>
          </a:endParaRPr>
        </a:p>
      </dgm:t>
    </dgm:pt>
    <dgm:pt modelId="{51EA77F3-2D82-4C74-92BE-D98192D3FD17}" type="parTrans" cxnId="{20244546-A2B2-435E-96B0-DED54E4AC726}">
      <dgm:prSet/>
      <dgm:spPr/>
      <dgm:t>
        <a:bodyPr/>
        <a:lstStyle/>
        <a:p>
          <a:endParaRPr lang="de-DE"/>
        </a:p>
      </dgm:t>
    </dgm:pt>
    <dgm:pt modelId="{C94F25DB-02A4-4302-9F65-0DF771035E53}" type="sibTrans" cxnId="{20244546-A2B2-435E-96B0-DED54E4AC726}">
      <dgm:prSet/>
      <dgm:spPr/>
      <dgm:t>
        <a:bodyPr/>
        <a:lstStyle/>
        <a:p>
          <a:endParaRPr lang="de-DE"/>
        </a:p>
      </dgm:t>
    </dgm:pt>
    <dgm:pt modelId="{889714DB-40FA-4A32-AE5E-DBD62E4FD9B5}">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Jugend- und Schulsozialarbeit</a:t>
          </a:r>
          <a:endParaRPr lang="de-DE" sz="1200" dirty="0">
            <a:solidFill>
              <a:schemeClr val="bg1"/>
            </a:solidFill>
          </a:endParaRPr>
        </a:p>
      </dgm:t>
    </dgm:pt>
    <dgm:pt modelId="{FEE10246-9404-40B0-B1AF-C33579D4D295}" type="parTrans" cxnId="{FE1AB8F5-BE8C-48A3-9A08-238D54CA6DD3}">
      <dgm:prSet/>
      <dgm:spPr/>
      <dgm:t>
        <a:bodyPr/>
        <a:lstStyle/>
        <a:p>
          <a:endParaRPr lang="de-DE"/>
        </a:p>
      </dgm:t>
    </dgm:pt>
    <dgm:pt modelId="{B5B55554-BDF8-4ED2-A7A2-7D8E909756E9}" type="sibTrans" cxnId="{FE1AB8F5-BE8C-48A3-9A08-238D54CA6DD3}">
      <dgm:prSet/>
      <dgm:spPr/>
      <dgm:t>
        <a:bodyPr/>
        <a:lstStyle/>
        <a:p>
          <a:endParaRPr lang="de-DE"/>
        </a:p>
      </dgm:t>
    </dgm:pt>
    <dgm:pt modelId="{36D8708B-DC2E-48BC-9DC2-F5D84A05F00B}">
      <dgm:prSet phldrT="[Text]"/>
      <dgm:spPr>
        <a:solidFill>
          <a:srgbClr val="4F5159">
            <a:alpha val="90000"/>
          </a:srgbClr>
        </a:solidFill>
        <a:ln>
          <a:solidFill>
            <a:srgbClr val="4F5159">
              <a:alpha val="90000"/>
            </a:srgbClr>
          </a:solidFill>
        </a:ln>
      </dgm:spPr>
      <dgm:t>
        <a:bodyPr/>
        <a:lstStyle/>
        <a:p>
          <a:endParaRPr lang="de-DE" sz="900" dirty="0"/>
        </a:p>
      </dgm:t>
    </dgm:pt>
    <dgm:pt modelId="{FCD4AEE2-32A9-41D9-9042-7B4D5E389436}" type="parTrans" cxnId="{D0BD6645-D110-456A-A740-A082BC478425}">
      <dgm:prSet/>
      <dgm:spPr/>
      <dgm:t>
        <a:bodyPr/>
        <a:lstStyle/>
        <a:p>
          <a:endParaRPr lang="de-DE"/>
        </a:p>
      </dgm:t>
    </dgm:pt>
    <dgm:pt modelId="{8E89168E-29C5-418B-B32F-7167B74FF97C}" type="sibTrans" cxnId="{D0BD6645-D110-456A-A740-A082BC478425}">
      <dgm:prSet/>
      <dgm:spPr/>
      <dgm:t>
        <a:bodyPr/>
        <a:lstStyle/>
        <a:p>
          <a:endParaRPr lang="de-DE"/>
        </a:p>
      </dgm:t>
    </dgm:pt>
    <dgm:pt modelId="{14DBE026-13CB-411A-B515-834375BB11FB}">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Jugend- und Gemeindearbeit</a:t>
          </a:r>
          <a:endParaRPr lang="de-DE" sz="1200" dirty="0">
            <a:solidFill>
              <a:schemeClr val="bg1"/>
            </a:solidFill>
          </a:endParaRPr>
        </a:p>
      </dgm:t>
    </dgm:pt>
    <dgm:pt modelId="{3C89C99B-A005-49B3-80BB-FC245851B3F4}" type="parTrans" cxnId="{AB16CC75-C6E3-4EA3-8623-96ED22A2A6FC}">
      <dgm:prSet/>
      <dgm:spPr/>
      <dgm:t>
        <a:bodyPr/>
        <a:lstStyle/>
        <a:p>
          <a:endParaRPr lang="de-DE"/>
        </a:p>
      </dgm:t>
    </dgm:pt>
    <dgm:pt modelId="{BFC734C6-2F9A-4D9A-89C1-D7DE8A5BD49F}" type="sibTrans" cxnId="{AB16CC75-C6E3-4EA3-8623-96ED22A2A6FC}">
      <dgm:prSet/>
      <dgm:spPr/>
      <dgm:t>
        <a:bodyPr/>
        <a:lstStyle/>
        <a:p>
          <a:endParaRPr lang="de-DE"/>
        </a:p>
      </dgm:t>
    </dgm:pt>
    <dgm:pt modelId="{D1910B94-AE70-44AE-B6C9-DF3CBF327346}">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Begleitung von Menschen mit Behinderung</a:t>
          </a:r>
          <a:endParaRPr lang="de-DE" sz="1000" dirty="0">
            <a:solidFill>
              <a:schemeClr val="bg1"/>
            </a:solidFill>
          </a:endParaRPr>
        </a:p>
      </dgm:t>
    </dgm:pt>
    <dgm:pt modelId="{F932A80A-8C98-4C30-A591-64C008FB1047}" type="parTrans" cxnId="{554C3DB3-E52C-4A9A-80EA-45BAA0028C49}">
      <dgm:prSet/>
      <dgm:spPr/>
      <dgm:t>
        <a:bodyPr/>
        <a:lstStyle/>
        <a:p>
          <a:endParaRPr lang="de-DE"/>
        </a:p>
      </dgm:t>
    </dgm:pt>
    <dgm:pt modelId="{9E4EA029-3ACB-44DD-9979-061DA7CCEC96}" type="sibTrans" cxnId="{554C3DB3-E52C-4A9A-80EA-45BAA0028C49}">
      <dgm:prSet/>
      <dgm:spPr/>
      <dgm:t>
        <a:bodyPr/>
        <a:lstStyle/>
        <a:p>
          <a:endParaRPr lang="de-DE"/>
        </a:p>
      </dgm:t>
    </dgm:pt>
    <dgm:pt modelId="{A0997CCE-54FA-46EC-8CC4-1AD4D42E9806}">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Gerontopsychiatrischer Bereich</a:t>
          </a:r>
          <a:endParaRPr lang="de-DE" sz="1000" dirty="0">
            <a:solidFill>
              <a:schemeClr val="bg1"/>
            </a:solidFill>
          </a:endParaRPr>
        </a:p>
      </dgm:t>
    </dgm:pt>
    <dgm:pt modelId="{A11287A4-DF8B-40D5-A61F-5CE6381D3509}" type="parTrans" cxnId="{E6776B89-873C-4D39-BAA7-AB2F823039A2}">
      <dgm:prSet/>
      <dgm:spPr/>
      <dgm:t>
        <a:bodyPr/>
        <a:lstStyle/>
        <a:p>
          <a:endParaRPr lang="de-DE"/>
        </a:p>
      </dgm:t>
    </dgm:pt>
    <dgm:pt modelId="{1BD990CB-BDD0-4234-B538-6D60EC1FC938}" type="sibTrans" cxnId="{E6776B89-873C-4D39-BAA7-AB2F823039A2}">
      <dgm:prSet/>
      <dgm:spPr/>
      <dgm:t>
        <a:bodyPr/>
        <a:lstStyle/>
        <a:p>
          <a:endParaRPr lang="de-DE"/>
        </a:p>
      </dgm:t>
    </dgm:pt>
    <dgm:pt modelId="{FB44D6BD-4CDC-4DEE-9B48-66DD0CE98F7C}">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Pflege</a:t>
          </a:r>
          <a:endParaRPr lang="de-DE" sz="1000" dirty="0">
            <a:solidFill>
              <a:schemeClr val="bg1"/>
            </a:solidFill>
          </a:endParaRPr>
        </a:p>
      </dgm:t>
    </dgm:pt>
    <dgm:pt modelId="{94C92D79-404C-4625-AC59-2DF14F528873}" type="parTrans" cxnId="{60306498-F6A0-4B7C-9BD5-3AE3A012A904}">
      <dgm:prSet/>
      <dgm:spPr/>
      <dgm:t>
        <a:bodyPr/>
        <a:lstStyle/>
        <a:p>
          <a:endParaRPr lang="de-DE"/>
        </a:p>
      </dgm:t>
    </dgm:pt>
    <dgm:pt modelId="{33DA936A-E26C-43AA-B54E-E614EAC612FE}" type="sibTrans" cxnId="{60306498-F6A0-4B7C-9BD5-3AE3A012A904}">
      <dgm:prSet/>
      <dgm:spPr/>
      <dgm:t>
        <a:bodyPr/>
        <a:lstStyle/>
        <a:p>
          <a:endParaRPr lang="de-DE"/>
        </a:p>
      </dgm:t>
    </dgm:pt>
    <dgm:pt modelId="{FAE0E01F-01E2-4F70-AB5D-9D026C4151C3}">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Beratung</a:t>
          </a:r>
          <a:endParaRPr lang="de-DE" sz="1000" dirty="0">
            <a:solidFill>
              <a:schemeClr val="bg1"/>
            </a:solidFill>
          </a:endParaRPr>
        </a:p>
      </dgm:t>
    </dgm:pt>
    <dgm:pt modelId="{BA2D4D06-9F0D-41C3-BE3A-0FC1066017B2}" type="parTrans" cxnId="{8EEC0A7B-C1C3-467F-BAD2-5EA228F27B1D}">
      <dgm:prSet/>
      <dgm:spPr/>
      <dgm:t>
        <a:bodyPr/>
        <a:lstStyle/>
        <a:p>
          <a:endParaRPr lang="de-DE"/>
        </a:p>
      </dgm:t>
    </dgm:pt>
    <dgm:pt modelId="{0B4634B4-6AA3-473E-A258-4932A9CC6BF9}" type="sibTrans" cxnId="{8EEC0A7B-C1C3-467F-BAD2-5EA228F27B1D}">
      <dgm:prSet/>
      <dgm:spPr/>
      <dgm:t>
        <a:bodyPr/>
        <a:lstStyle/>
        <a:p>
          <a:endParaRPr lang="de-DE"/>
        </a:p>
      </dgm:t>
    </dgm:pt>
    <dgm:pt modelId="{08C36DFC-96A8-4839-AEBA-2100D2F79B30}" type="pres">
      <dgm:prSet presAssocID="{5961B687-7992-4225-BCF7-7E08435217ED}" presName="Name0" presStyleCnt="0">
        <dgm:presLayoutVars>
          <dgm:dir/>
          <dgm:animLvl val="lvl"/>
          <dgm:resizeHandles/>
        </dgm:presLayoutVars>
      </dgm:prSet>
      <dgm:spPr/>
      <dgm:t>
        <a:bodyPr/>
        <a:lstStyle/>
        <a:p>
          <a:endParaRPr lang="de-DE"/>
        </a:p>
      </dgm:t>
    </dgm:pt>
    <dgm:pt modelId="{C619002B-6103-4C3B-BDFE-D1298EDA47A0}" type="pres">
      <dgm:prSet presAssocID="{39CACA8B-B653-43BC-819B-2ECA52AD2771}" presName="linNode" presStyleCnt="0"/>
      <dgm:spPr/>
    </dgm:pt>
    <dgm:pt modelId="{581B043C-A796-4BBD-89DF-597C4E1B25D7}" type="pres">
      <dgm:prSet presAssocID="{39CACA8B-B653-43BC-819B-2ECA52AD2771}" presName="parentShp" presStyleLbl="node1" presStyleIdx="0" presStyleCnt="2">
        <dgm:presLayoutVars>
          <dgm:bulletEnabled val="1"/>
        </dgm:presLayoutVars>
      </dgm:prSet>
      <dgm:spPr/>
      <dgm:t>
        <a:bodyPr/>
        <a:lstStyle/>
        <a:p>
          <a:endParaRPr lang="de-DE"/>
        </a:p>
      </dgm:t>
    </dgm:pt>
    <dgm:pt modelId="{755E0DEF-204E-4275-B83E-8C76E18ADEB3}" type="pres">
      <dgm:prSet presAssocID="{39CACA8B-B653-43BC-819B-2ECA52AD2771}" presName="childShp" presStyleLbl="bgAccFollowNode1" presStyleIdx="0" presStyleCnt="2">
        <dgm:presLayoutVars>
          <dgm:bulletEnabled val="1"/>
        </dgm:presLayoutVars>
      </dgm:prSet>
      <dgm:spPr/>
      <dgm:t>
        <a:bodyPr/>
        <a:lstStyle/>
        <a:p>
          <a:endParaRPr lang="de-DE"/>
        </a:p>
      </dgm:t>
    </dgm:pt>
    <dgm:pt modelId="{1CA9EF8F-7B49-4271-A8F6-FF3D2A5D4CE2}" type="pres">
      <dgm:prSet presAssocID="{D3E4BC13-1F9C-4DBB-8A9C-2FAB8EABBF1C}" presName="spacing" presStyleCnt="0"/>
      <dgm:spPr/>
    </dgm:pt>
    <dgm:pt modelId="{6B4CEF22-E440-4F51-B874-E1D93B4718A4}" type="pres">
      <dgm:prSet presAssocID="{0AB02427-35B7-4CB6-8631-84E9C652741F}" presName="linNode" presStyleCnt="0"/>
      <dgm:spPr/>
    </dgm:pt>
    <dgm:pt modelId="{EF4BE033-6A3C-4691-8529-9C6FF0C2259F}" type="pres">
      <dgm:prSet presAssocID="{0AB02427-35B7-4CB6-8631-84E9C652741F}" presName="parentShp" presStyleLbl="node1" presStyleIdx="1" presStyleCnt="2">
        <dgm:presLayoutVars>
          <dgm:bulletEnabled val="1"/>
        </dgm:presLayoutVars>
      </dgm:prSet>
      <dgm:spPr/>
      <dgm:t>
        <a:bodyPr/>
        <a:lstStyle/>
        <a:p>
          <a:endParaRPr lang="de-DE"/>
        </a:p>
      </dgm:t>
    </dgm:pt>
    <dgm:pt modelId="{7F92FE40-08B1-464F-8177-165FA7A82E84}" type="pres">
      <dgm:prSet presAssocID="{0AB02427-35B7-4CB6-8631-84E9C652741F}" presName="childShp" presStyleLbl="bgAccFollowNode1" presStyleIdx="1" presStyleCnt="2">
        <dgm:presLayoutVars>
          <dgm:bulletEnabled val="1"/>
        </dgm:presLayoutVars>
      </dgm:prSet>
      <dgm:spPr/>
      <dgm:t>
        <a:bodyPr/>
        <a:lstStyle/>
        <a:p>
          <a:endParaRPr lang="de-DE"/>
        </a:p>
      </dgm:t>
    </dgm:pt>
  </dgm:ptLst>
  <dgm:cxnLst>
    <dgm:cxn modelId="{9786EF4B-7BCA-4F21-8E74-5808B32369CB}" type="presOf" srcId="{14DBE026-13CB-411A-B515-834375BB11FB}" destId="{7F92FE40-08B1-464F-8177-165FA7A82E84}" srcOrd="0" destOrd="0" presId="urn:microsoft.com/office/officeart/2005/8/layout/vList6"/>
    <dgm:cxn modelId="{7570EBC4-A30F-466E-9262-7760EB44999A}" srcId="{39CACA8B-B653-43BC-819B-2ECA52AD2771}" destId="{66A5D5DF-C6C6-4911-9AED-6E01E76CAF02}" srcOrd="0" destOrd="0" parTransId="{E2ED8FC9-0B22-4464-A607-DCC62D746F1D}" sibTransId="{02F8FD41-1F3D-46C6-94AD-BF373F5A576F}"/>
    <dgm:cxn modelId="{FE1AB8F5-BE8C-48A3-9A08-238D54CA6DD3}" srcId="{0AB02427-35B7-4CB6-8631-84E9C652741F}" destId="{889714DB-40FA-4A32-AE5E-DBD62E4FD9B5}" srcOrd="4" destOrd="0" parTransId="{FEE10246-9404-40B0-B1AF-C33579D4D295}" sibTransId="{B5B55554-BDF8-4ED2-A7A2-7D8E909756E9}"/>
    <dgm:cxn modelId="{97D97A28-CB17-47C3-B14B-45F35E0C6887}" srcId="{0AB02427-35B7-4CB6-8631-84E9C652741F}" destId="{AD2C8D09-984D-4A8A-AA1E-A4CDD2AD62A6}" srcOrd="2" destOrd="0" parTransId="{8E10D0F8-69C7-4A92-87F6-990E6C574397}" sibTransId="{A9515B82-90A4-4DAC-867B-7308B0A507A7}"/>
    <dgm:cxn modelId="{2485E5BC-98C8-4321-A88D-FBAAF4C8C6E1}" type="presOf" srcId="{56A9A82F-743D-4982-A175-FC0F37FF313B}" destId="{7F92FE40-08B1-464F-8177-165FA7A82E84}" srcOrd="0" destOrd="1" presId="urn:microsoft.com/office/officeart/2005/8/layout/vList6"/>
    <dgm:cxn modelId="{B0F51F7A-5CD3-4DC3-8A84-7D3B3273DB7B}" type="presOf" srcId="{5961B687-7992-4225-BCF7-7E08435217ED}" destId="{08C36DFC-96A8-4839-AEBA-2100D2F79B30}" srcOrd="0" destOrd="0" presId="urn:microsoft.com/office/officeart/2005/8/layout/vList6"/>
    <dgm:cxn modelId="{AB16CC75-C6E3-4EA3-8623-96ED22A2A6FC}" srcId="{0AB02427-35B7-4CB6-8631-84E9C652741F}" destId="{14DBE026-13CB-411A-B515-834375BB11FB}" srcOrd="0" destOrd="0" parTransId="{3C89C99B-A005-49B3-80BB-FC245851B3F4}" sibTransId="{BFC734C6-2F9A-4D9A-89C1-D7DE8A5BD49F}"/>
    <dgm:cxn modelId="{89E68271-67CB-4C29-B42B-A4A7D02A0426}" type="presOf" srcId="{AD2C8D09-984D-4A8A-AA1E-A4CDD2AD62A6}" destId="{7F92FE40-08B1-464F-8177-165FA7A82E84}" srcOrd="0" destOrd="2" presId="urn:microsoft.com/office/officeart/2005/8/layout/vList6"/>
    <dgm:cxn modelId="{60306498-F6A0-4B7C-9BD5-3AE3A012A904}" srcId="{39CACA8B-B653-43BC-819B-2ECA52AD2771}" destId="{FB44D6BD-4CDC-4DEE-9B48-66DD0CE98F7C}" srcOrd="3" destOrd="0" parTransId="{94C92D79-404C-4625-AC59-2DF14F528873}" sibTransId="{33DA936A-E26C-43AA-B54E-E614EAC612FE}"/>
    <dgm:cxn modelId="{E6776B89-873C-4D39-BAA7-AB2F823039A2}" srcId="{39CACA8B-B653-43BC-819B-2ECA52AD2771}" destId="{A0997CCE-54FA-46EC-8CC4-1AD4D42E9806}" srcOrd="2" destOrd="0" parTransId="{A11287A4-DF8B-40D5-A61F-5CE6381D3509}" sibTransId="{1BD990CB-BDD0-4234-B538-6D60EC1FC938}"/>
    <dgm:cxn modelId="{008BD495-3D82-44C5-9EA2-230ABF942FDB}" srcId="{5961B687-7992-4225-BCF7-7E08435217ED}" destId="{0AB02427-35B7-4CB6-8631-84E9C652741F}" srcOrd="1" destOrd="0" parTransId="{EDB5169D-91ED-4BBB-8C31-D3A5648248B9}" sibTransId="{5A591A1C-64CC-4C65-BB57-256B27074067}"/>
    <dgm:cxn modelId="{554C3DB3-E52C-4A9A-80EA-45BAA0028C49}" srcId="{39CACA8B-B653-43BC-819B-2ECA52AD2771}" destId="{D1910B94-AE70-44AE-B6C9-DF3CBF327346}" srcOrd="1" destOrd="0" parTransId="{F932A80A-8C98-4C30-A591-64C008FB1047}" sibTransId="{9E4EA029-3ACB-44DD-9979-061DA7CCEC96}"/>
    <dgm:cxn modelId="{B27D8D73-3094-4C1A-8A76-0811806724DD}" type="presOf" srcId="{2B6E8144-6EE9-41AA-9D0D-BD87C4C43F3F}" destId="{7F92FE40-08B1-464F-8177-165FA7A82E84}" srcOrd="0" destOrd="3" presId="urn:microsoft.com/office/officeart/2005/8/layout/vList6"/>
    <dgm:cxn modelId="{27E7AD13-644F-4CA0-B473-E0BF9F05309E}" type="presOf" srcId="{D1910B94-AE70-44AE-B6C9-DF3CBF327346}" destId="{755E0DEF-204E-4275-B83E-8C76E18ADEB3}" srcOrd="0" destOrd="1" presId="urn:microsoft.com/office/officeart/2005/8/layout/vList6"/>
    <dgm:cxn modelId="{8862DE87-CF45-4B96-82D7-ABB80A2CAA3C}" type="presOf" srcId="{A0997CCE-54FA-46EC-8CC4-1AD4D42E9806}" destId="{755E0DEF-204E-4275-B83E-8C76E18ADEB3}" srcOrd="0" destOrd="2" presId="urn:microsoft.com/office/officeart/2005/8/layout/vList6"/>
    <dgm:cxn modelId="{7C9E2C04-3E48-4323-8191-4D1985DAC945}" type="presOf" srcId="{18C14CF4-0BE7-4CA5-809B-A39F4640FFB0}" destId="{755E0DEF-204E-4275-B83E-8C76E18ADEB3}" srcOrd="0" destOrd="4" presId="urn:microsoft.com/office/officeart/2005/8/layout/vList6"/>
    <dgm:cxn modelId="{461DBD22-8A11-45EB-8821-8C0BEC766CA9}" type="presOf" srcId="{36D8708B-DC2E-48BC-9DC2-F5D84A05F00B}" destId="{7F92FE40-08B1-464F-8177-165FA7A82E84}" srcOrd="0" destOrd="5" presId="urn:microsoft.com/office/officeart/2005/8/layout/vList6"/>
    <dgm:cxn modelId="{99F61D70-CC6B-41F7-A03B-1C0D285D12A7}" srcId="{0AB02427-35B7-4CB6-8631-84E9C652741F}" destId="{56A9A82F-743D-4982-A175-FC0F37FF313B}" srcOrd="1" destOrd="0" parTransId="{8C0BA491-C5EF-4C9B-A31E-3E187D279750}" sibTransId="{9287344E-1086-4CEB-A1A5-83A629827B4D}"/>
    <dgm:cxn modelId="{911A46EE-FC6B-4AE9-A1EC-BEA1F4360A31}" type="presOf" srcId="{889714DB-40FA-4A32-AE5E-DBD62E4FD9B5}" destId="{7F92FE40-08B1-464F-8177-165FA7A82E84}" srcOrd="0" destOrd="4" presId="urn:microsoft.com/office/officeart/2005/8/layout/vList6"/>
    <dgm:cxn modelId="{DF429BB9-AF10-45EB-9FAC-29220E1E2DA6}" type="presOf" srcId="{66A5D5DF-C6C6-4911-9AED-6E01E76CAF02}" destId="{755E0DEF-204E-4275-B83E-8C76E18ADEB3}" srcOrd="0" destOrd="0" presId="urn:microsoft.com/office/officeart/2005/8/layout/vList6"/>
    <dgm:cxn modelId="{D0BD6645-D110-456A-A740-A082BC478425}" srcId="{0AB02427-35B7-4CB6-8631-84E9C652741F}" destId="{36D8708B-DC2E-48BC-9DC2-F5D84A05F00B}" srcOrd="5" destOrd="0" parTransId="{FCD4AEE2-32A9-41D9-9042-7B4D5E389436}" sibTransId="{8E89168E-29C5-418B-B32F-7167B74FF97C}"/>
    <dgm:cxn modelId="{77266606-077B-4A34-84B9-4B57D9B5E8C4}" type="presOf" srcId="{FAE0E01F-01E2-4F70-AB5D-9D026C4151C3}" destId="{755E0DEF-204E-4275-B83E-8C76E18ADEB3}" srcOrd="0" destOrd="5" presId="urn:microsoft.com/office/officeart/2005/8/layout/vList6"/>
    <dgm:cxn modelId="{0B52ED36-2412-4431-A370-02FB29F5E00D}" type="presOf" srcId="{39CACA8B-B653-43BC-819B-2ECA52AD2771}" destId="{581B043C-A796-4BBD-89DF-597C4E1B25D7}" srcOrd="0" destOrd="0" presId="urn:microsoft.com/office/officeart/2005/8/layout/vList6"/>
    <dgm:cxn modelId="{20244546-A2B2-435E-96B0-DED54E4AC726}" srcId="{0AB02427-35B7-4CB6-8631-84E9C652741F}" destId="{2B6E8144-6EE9-41AA-9D0D-BD87C4C43F3F}" srcOrd="3" destOrd="0" parTransId="{51EA77F3-2D82-4C74-92BE-D98192D3FD17}" sibTransId="{C94F25DB-02A4-4302-9F65-0DF771035E53}"/>
    <dgm:cxn modelId="{012637D9-7B7B-4560-B4A5-AE5BB2647ACB}" srcId="{39CACA8B-B653-43BC-819B-2ECA52AD2771}" destId="{18C14CF4-0BE7-4CA5-809B-A39F4640FFB0}" srcOrd="4" destOrd="0" parTransId="{C22C288F-9DA3-4B47-871A-DBE8A652710F}" sibTransId="{4894D745-18DC-43C6-9B4F-5BE965DA2FB6}"/>
    <dgm:cxn modelId="{D067C8B7-90C2-4924-9304-799FB25B5CA0}" type="presOf" srcId="{0AB02427-35B7-4CB6-8631-84E9C652741F}" destId="{EF4BE033-6A3C-4691-8529-9C6FF0C2259F}" srcOrd="0" destOrd="0" presId="urn:microsoft.com/office/officeart/2005/8/layout/vList6"/>
    <dgm:cxn modelId="{9BCC4A8B-1607-4AB4-BE6D-9A103617C6F4}" type="presOf" srcId="{FB44D6BD-4CDC-4DEE-9B48-66DD0CE98F7C}" destId="{755E0DEF-204E-4275-B83E-8C76E18ADEB3}" srcOrd="0" destOrd="3" presId="urn:microsoft.com/office/officeart/2005/8/layout/vList6"/>
    <dgm:cxn modelId="{8EEC0A7B-C1C3-467F-BAD2-5EA228F27B1D}" srcId="{39CACA8B-B653-43BC-819B-2ECA52AD2771}" destId="{FAE0E01F-01E2-4F70-AB5D-9D026C4151C3}" srcOrd="5" destOrd="0" parTransId="{BA2D4D06-9F0D-41C3-BE3A-0FC1066017B2}" sibTransId="{0B4634B4-6AA3-473E-A258-4932A9CC6BF9}"/>
    <dgm:cxn modelId="{4971A2C5-A2B1-41F0-82B2-7595E22C8547}" srcId="{5961B687-7992-4225-BCF7-7E08435217ED}" destId="{39CACA8B-B653-43BC-819B-2ECA52AD2771}" srcOrd="0" destOrd="0" parTransId="{BDDE258E-565E-47E0-AEA9-E9A406EE1338}" sibTransId="{D3E4BC13-1F9C-4DBB-8A9C-2FAB8EABBF1C}"/>
    <dgm:cxn modelId="{5B6C27A4-C197-461F-8C94-A8F073CB4761}" type="presParOf" srcId="{08C36DFC-96A8-4839-AEBA-2100D2F79B30}" destId="{C619002B-6103-4C3B-BDFE-D1298EDA47A0}" srcOrd="0" destOrd="0" presId="urn:microsoft.com/office/officeart/2005/8/layout/vList6"/>
    <dgm:cxn modelId="{C885E2E0-5E4D-48D2-9C29-A35C00527554}" type="presParOf" srcId="{C619002B-6103-4C3B-BDFE-D1298EDA47A0}" destId="{581B043C-A796-4BBD-89DF-597C4E1B25D7}" srcOrd="0" destOrd="0" presId="urn:microsoft.com/office/officeart/2005/8/layout/vList6"/>
    <dgm:cxn modelId="{4C885469-85D5-4385-A4BB-388828D7C5C2}" type="presParOf" srcId="{C619002B-6103-4C3B-BDFE-D1298EDA47A0}" destId="{755E0DEF-204E-4275-B83E-8C76E18ADEB3}" srcOrd="1" destOrd="0" presId="urn:microsoft.com/office/officeart/2005/8/layout/vList6"/>
    <dgm:cxn modelId="{E33DFDED-DEEF-4604-8A2B-1D59B8445430}" type="presParOf" srcId="{08C36DFC-96A8-4839-AEBA-2100D2F79B30}" destId="{1CA9EF8F-7B49-4271-A8F6-FF3D2A5D4CE2}" srcOrd="1" destOrd="0" presId="urn:microsoft.com/office/officeart/2005/8/layout/vList6"/>
    <dgm:cxn modelId="{5F67E537-45D1-482F-A267-444B355B3E12}" type="presParOf" srcId="{08C36DFC-96A8-4839-AEBA-2100D2F79B30}" destId="{6B4CEF22-E440-4F51-B874-E1D93B4718A4}" srcOrd="2" destOrd="0" presId="urn:microsoft.com/office/officeart/2005/8/layout/vList6"/>
    <dgm:cxn modelId="{3419F1A3-958C-4F54-8411-5917C50ADA47}" type="presParOf" srcId="{6B4CEF22-E440-4F51-B874-E1D93B4718A4}" destId="{EF4BE033-6A3C-4691-8529-9C6FF0C2259F}" srcOrd="0" destOrd="0" presId="urn:microsoft.com/office/officeart/2005/8/layout/vList6"/>
    <dgm:cxn modelId="{E888AF8A-E71B-4977-8336-BFFBEF0689EF}" type="presParOf" srcId="{6B4CEF22-E440-4F51-B874-E1D93B4718A4}" destId="{7F92FE40-08B1-464F-8177-165FA7A82E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37D24-E2A1-49EE-957C-2035FD3DE213}" type="doc">
      <dgm:prSet loTypeId="urn:microsoft.com/office/officeart/2005/8/layout/venn1" loCatId="relationship" qsTypeId="urn:microsoft.com/office/officeart/2005/8/quickstyle/simple1" qsCatId="simple" csTypeId="urn:microsoft.com/office/officeart/2005/8/colors/accent1_2" csCatId="accent1" phldr="1"/>
      <dgm:spPr/>
    </dgm:pt>
    <dgm:pt modelId="{61947578-9978-4298-9782-5A4A2D328199}">
      <dgm:prSet phldrT="[Text]" custT="1"/>
      <dgm:spPr>
        <a:solidFill>
          <a:srgbClr val="9C006B"/>
        </a:solidFill>
        <a:ln>
          <a:solidFill>
            <a:srgbClr val="9C006B"/>
          </a:solidFill>
        </a:ln>
      </dgm:spPr>
      <dgm:t>
        <a:bodyPr/>
        <a:lstStyle/>
        <a:p>
          <a:r>
            <a:rPr lang="de-DE" sz="1400" dirty="0" smtClean="0">
              <a:solidFill>
                <a:schemeClr val="bg1"/>
              </a:solidFill>
            </a:rPr>
            <a:t>Diakoninnen-gemeinschaft</a:t>
          </a:r>
          <a:endParaRPr lang="de-DE" sz="1400" dirty="0">
            <a:solidFill>
              <a:schemeClr val="bg1"/>
            </a:solidFill>
          </a:endParaRPr>
        </a:p>
      </dgm:t>
    </dgm:pt>
    <dgm:pt modelId="{231C4A6E-ECD0-456B-AF52-CC07BF7110E8}" type="parTrans" cxnId="{D353DC15-9FD9-4DD8-85E0-2420B26CFF0E}">
      <dgm:prSet/>
      <dgm:spPr/>
      <dgm:t>
        <a:bodyPr/>
        <a:lstStyle/>
        <a:p>
          <a:endParaRPr lang="de-DE"/>
        </a:p>
      </dgm:t>
    </dgm:pt>
    <dgm:pt modelId="{68E9576D-582E-4E5A-ACB2-63251A69A345}" type="sibTrans" cxnId="{D353DC15-9FD9-4DD8-85E0-2420B26CFF0E}">
      <dgm:prSet/>
      <dgm:spPr/>
      <dgm:t>
        <a:bodyPr/>
        <a:lstStyle/>
        <a:p>
          <a:endParaRPr lang="de-DE"/>
        </a:p>
      </dgm:t>
    </dgm:pt>
    <dgm:pt modelId="{D7D71735-D68A-4E06-A0AE-BC0272BD3624}">
      <dgm:prSet phldrT="[Text]" custT="1"/>
      <dgm:spPr>
        <a:solidFill>
          <a:srgbClr val="4F5159">
            <a:alpha val="49000"/>
          </a:srgbClr>
        </a:solidFill>
        <a:ln>
          <a:solidFill>
            <a:srgbClr val="4F5159"/>
          </a:solidFill>
        </a:ln>
      </dgm:spPr>
      <dgm:t>
        <a:bodyPr/>
        <a:lstStyle/>
        <a:p>
          <a:r>
            <a:rPr lang="de-DE" sz="1600" dirty="0" smtClean="0">
              <a:solidFill>
                <a:schemeClr val="bg1"/>
              </a:solidFill>
            </a:rPr>
            <a:t>Brüderschaft</a:t>
          </a:r>
          <a:endParaRPr lang="de-DE" sz="1600" dirty="0">
            <a:solidFill>
              <a:schemeClr val="bg1"/>
            </a:solidFill>
          </a:endParaRPr>
        </a:p>
      </dgm:t>
    </dgm:pt>
    <dgm:pt modelId="{4591BAC4-6B30-4018-A9B6-A2304C1A27D1}" type="parTrans" cxnId="{63768515-5A7B-44B6-866E-EBC67444C68B}">
      <dgm:prSet/>
      <dgm:spPr/>
      <dgm:t>
        <a:bodyPr/>
        <a:lstStyle/>
        <a:p>
          <a:endParaRPr lang="de-DE"/>
        </a:p>
      </dgm:t>
    </dgm:pt>
    <dgm:pt modelId="{642A5200-998C-4EB3-946F-79F519C9921D}" type="sibTrans" cxnId="{63768515-5A7B-44B6-866E-EBC67444C68B}">
      <dgm:prSet/>
      <dgm:spPr/>
      <dgm:t>
        <a:bodyPr/>
        <a:lstStyle/>
        <a:p>
          <a:endParaRPr lang="de-DE"/>
        </a:p>
      </dgm:t>
    </dgm:pt>
    <dgm:pt modelId="{8630F4B7-467E-4DF8-8FEA-72AA08FBE36F}" type="pres">
      <dgm:prSet presAssocID="{9C237D24-E2A1-49EE-957C-2035FD3DE213}" presName="compositeShape" presStyleCnt="0">
        <dgm:presLayoutVars>
          <dgm:chMax val="7"/>
          <dgm:dir/>
          <dgm:resizeHandles val="exact"/>
        </dgm:presLayoutVars>
      </dgm:prSet>
      <dgm:spPr/>
    </dgm:pt>
    <dgm:pt modelId="{D86A2895-AD5E-4A62-8B97-10726A0FC234}" type="pres">
      <dgm:prSet presAssocID="{61947578-9978-4298-9782-5A4A2D328199}" presName="circ1" presStyleLbl="vennNode1" presStyleIdx="0" presStyleCnt="2"/>
      <dgm:spPr/>
      <dgm:t>
        <a:bodyPr/>
        <a:lstStyle/>
        <a:p>
          <a:endParaRPr lang="de-DE"/>
        </a:p>
      </dgm:t>
    </dgm:pt>
    <dgm:pt modelId="{69AA37D4-0268-434C-B872-70B6DF435596}" type="pres">
      <dgm:prSet presAssocID="{61947578-9978-4298-9782-5A4A2D328199}" presName="circ1Tx" presStyleLbl="revTx" presStyleIdx="0" presStyleCnt="0">
        <dgm:presLayoutVars>
          <dgm:chMax val="0"/>
          <dgm:chPref val="0"/>
          <dgm:bulletEnabled val="1"/>
        </dgm:presLayoutVars>
      </dgm:prSet>
      <dgm:spPr/>
      <dgm:t>
        <a:bodyPr/>
        <a:lstStyle/>
        <a:p>
          <a:endParaRPr lang="de-DE"/>
        </a:p>
      </dgm:t>
    </dgm:pt>
    <dgm:pt modelId="{6929B113-05E4-4CD4-95A6-557DB92CEFB2}" type="pres">
      <dgm:prSet presAssocID="{D7D71735-D68A-4E06-A0AE-BC0272BD3624}" presName="circ2" presStyleLbl="vennNode1" presStyleIdx="1" presStyleCnt="2" custLinFactNeighborX="-3759" custLinFactNeighborY="-406"/>
      <dgm:spPr/>
      <dgm:t>
        <a:bodyPr/>
        <a:lstStyle/>
        <a:p>
          <a:endParaRPr lang="de-DE"/>
        </a:p>
      </dgm:t>
    </dgm:pt>
    <dgm:pt modelId="{42127F01-54C9-40ED-895F-EB7CE3E7A230}" type="pres">
      <dgm:prSet presAssocID="{D7D71735-D68A-4E06-A0AE-BC0272BD3624}" presName="circ2Tx" presStyleLbl="revTx" presStyleIdx="0" presStyleCnt="0">
        <dgm:presLayoutVars>
          <dgm:chMax val="0"/>
          <dgm:chPref val="0"/>
          <dgm:bulletEnabled val="1"/>
        </dgm:presLayoutVars>
      </dgm:prSet>
      <dgm:spPr/>
      <dgm:t>
        <a:bodyPr/>
        <a:lstStyle/>
        <a:p>
          <a:endParaRPr lang="de-DE"/>
        </a:p>
      </dgm:t>
    </dgm:pt>
  </dgm:ptLst>
  <dgm:cxnLst>
    <dgm:cxn modelId="{97DF191F-4909-4B93-AA63-AA56AF8D81C3}" type="presOf" srcId="{D7D71735-D68A-4E06-A0AE-BC0272BD3624}" destId="{42127F01-54C9-40ED-895F-EB7CE3E7A230}" srcOrd="1" destOrd="0" presId="urn:microsoft.com/office/officeart/2005/8/layout/venn1"/>
    <dgm:cxn modelId="{F88EFD83-B264-44E0-AC55-2C187E327B10}" type="presOf" srcId="{61947578-9978-4298-9782-5A4A2D328199}" destId="{69AA37D4-0268-434C-B872-70B6DF435596}" srcOrd="1" destOrd="0" presId="urn:microsoft.com/office/officeart/2005/8/layout/venn1"/>
    <dgm:cxn modelId="{62528F40-AAAB-4158-9FD5-8C96C0F436B4}" type="presOf" srcId="{9C237D24-E2A1-49EE-957C-2035FD3DE213}" destId="{8630F4B7-467E-4DF8-8FEA-72AA08FBE36F}" srcOrd="0" destOrd="0" presId="urn:microsoft.com/office/officeart/2005/8/layout/venn1"/>
    <dgm:cxn modelId="{F25D4BC7-33A7-4839-B881-A54007FB9E2F}" type="presOf" srcId="{D7D71735-D68A-4E06-A0AE-BC0272BD3624}" destId="{6929B113-05E4-4CD4-95A6-557DB92CEFB2}" srcOrd="0" destOrd="0" presId="urn:microsoft.com/office/officeart/2005/8/layout/venn1"/>
    <dgm:cxn modelId="{D353DC15-9FD9-4DD8-85E0-2420B26CFF0E}" srcId="{9C237D24-E2A1-49EE-957C-2035FD3DE213}" destId="{61947578-9978-4298-9782-5A4A2D328199}" srcOrd="0" destOrd="0" parTransId="{231C4A6E-ECD0-456B-AF52-CC07BF7110E8}" sibTransId="{68E9576D-582E-4E5A-ACB2-63251A69A345}"/>
    <dgm:cxn modelId="{CFA78E1F-A935-4DC0-B432-B256C6C322F9}" type="presOf" srcId="{61947578-9978-4298-9782-5A4A2D328199}" destId="{D86A2895-AD5E-4A62-8B97-10726A0FC234}" srcOrd="0" destOrd="0" presId="urn:microsoft.com/office/officeart/2005/8/layout/venn1"/>
    <dgm:cxn modelId="{63768515-5A7B-44B6-866E-EBC67444C68B}" srcId="{9C237D24-E2A1-49EE-957C-2035FD3DE213}" destId="{D7D71735-D68A-4E06-A0AE-BC0272BD3624}" srcOrd="1" destOrd="0" parTransId="{4591BAC4-6B30-4018-A9B6-A2304C1A27D1}" sibTransId="{642A5200-998C-4EB3-946F-79F519C9921D}"/>
    <dgm:cxn modelId="{FED2ED6E-7AED-486D-AEDE-D2D0DDD1D114}" type="presParOf" srcId="{8630F4B7-467E-4DF8-8FEA-72AA08FBE36F}" destId="{D86A2895-AD5E-4A62-8B97-10726A0FC234}" srcOrd="0" destOrd="0" presId="urn:microsoft.com/office/officeart/2005/8/layout/venn1"/>
    <dgm:cxn modelId="{DF7A4A47-C0E9-4698-B8DC-AF89B0E50EDB}" type="presParOf" srcId="{8630F4B7-467E-4DF8-8FEA-72AA08FBE36F}" destId="{69AA37D4-0268-434C-B872-70B6DF435596}" srcOrd="1" destOrd="0" presId="urn:microsoft.com/office/officeart/2005/8/layout/venn1"/>
    <dgm:cxn modelId="{AB8371A5-BBAC-4707-A5C9-A18E79C5E7E1}" type="presParOf" srcId="{8630F4B7-467E-4DF8-8FEA-72AA08FBE36F}" destId="{6929B113-05E4-4CD4-95A6-557DB92CEFB2}" srcOrd="2" destOrd="0" presId="urn:microsoft.com/office/officeart/2005/8/layout/venn1"/>
    <dgm:cxn modelId="{0876FF8C-B7FB-4364-8356-241071CFA11D}" type="presParOf" srcId="{8630F4B7-467E-4DF8-8FEA-72AA08FBE36F}" destId="{42127F01-54C9-40ED-895F-EB7CE3E7A23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4C1D9-3E8A-4283-91BF-08084283F68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F3C8D1A0-0ACD-4123-B444-08A1D9A1BB77}">
      <dgm:prSet phldrT="[Text]"/>
      <dgm:spPr>
        <a:solidFill>
          <a:srgbClr val="9C006B"/>
        </a:solidFill>
        <a:ln>
          <a:solidFill>
            <a:srgbClr val="4F5159"/>
          </a:solidFill>
        </a:ln>
      </dgm:spPr>
      <dgm:t>
        <a:bodyPr/>
        <a:lstStyle/>
        <a:p>
          <a:r>
            <a:rPr lang="de-DE" dirty="0" smtClean="0"/>
            <a:t>17 – 30 Jahre</a:t>
          </a:r>
          <a:endParaRPr lang="de-DE" dirty="0"/>
        </a:p>
      </dgm:t>
    </dgm:pt>
    <dgm:pt modelId="{EB6DCEF4-BD40-442A-8372-37FF47FE6035}" type="parTrans" cxnId="{96485789-5220-40DC-8EB8-D1C0EDF97EC6}">
      <dgm:prSet/>
      <dgm:spPr/>
      <dgm:t>
        <a:bodyPr/>
        <a:lstStyle/>
        <a:p>
          <a:endParaRPr lang="de-DE"/>
        </a:p>
      </dgm:t>
    </dgm:pt>
    <dgm:pt modelId="{8206B318-4C24-4847-9E55-435540D5E7EC}" type="sibTrans" cxnId="{96485789-5220-40DC-8EB8-D1C0EDF97EC6}">
      <dgm:prSet/>
      <dgm:spPr>
        <a:solidFill>
          <a:srgbClr val="4F5159"/>
        </a:solidFill>
        <a:ln>
          <a:solidFill>
            <a:srgbClr val="4F5159"/>
          </a:solidFill>
        </a:ln>
      </dgm:spPr>
      <dgm:t>
        <a:bodyPr/>
        <a:lstStyle/>
        <a:p>
          <a:endParaRPr lang="de-DE"/>
        </a:p>
      </dgm:t>
    </dgm:pt>
    <dgm:pt modelId="{EB7F4010-6F67-48DA-8906-2D1EFDF93DAE}">
      <dgm:prSet phldrT="[Text]"/>
      <dgm:spPr>
        <a:solidFill>
          <a:srgbClr val="9C006B"/>
        </a:solidFill>
        <a:ln>
          <a:solidFill>
            <a:srgbClr val="4F5159"/>
          </a:solidFill>
        </a:ln>
      </dgm:spPr>
      <dgm:t>
        <a:bodyPr/>
        <a:lstStyle/>
        <a:p>
          <a:r>
            <a:rPr lang="de-DE" dirty="0" smtClean="0"/>
            <a:t>Zugehörigkeit ELKB</a:t>
          </a:r>
          <a:endParaRPr lang="de-DE" dirty="0"/>
        </a:p>
      </dgm:t>
    </dgm:pt>
    <dgm:pt modelId="{11D6A808-FE8E-4CC2-8DBF-56B566A918AC}" type="parTrans" cxnId="{41D2C39C-9041-4F13-A557-70CADA3B0720}">
      <dgm:prSet/>
      <dgm:spPr/>
      <dgm:t>
        <a:bodyPr/>
        <a:lstStyle/>
        <a:p>
          <a:endParaRPr lang="de-DE"/>
        </a:p>
      </dgm:t>
    </dgm:pt>
    <dgm:pt modelId="{D326DC84-A514-45D8-8336-F6F076F69C12}" type="sibTrans" cxnId="{41D2C39C-9041-4F13-A557-70CADA3B0720}">
      <dgm:prSet/>
      <dgm:spPr>
        <a:ln>
          <a:solidFill>
            <a:srgbClr val="4F5159"/>
          </a:solidFill>
        </a:ln>
      </dgm:spPr>
      <dgm:t>
        <a:bodyPr/>
        <a:lstStyle/>
        <a:p>
          <a:endParaRPr lang="de-DE"/>
        </a:p>
      </dgm:t>
    </dgm:pt>
    <dgm:pt modelId="{37429399-B57A-4329-ACF0-AD82C96ED1C3}">
      <dgm:prSet phldrT="[Text]"/>
      <dgm:spPr>
        <a:solidFill>
          <a:srgbClr val="9C006B"/>
        </a:solidFill>
        <a:ln>
          <a:solidFill>
            <a:srgbClr val="4F5159"/>
          </a:solidFill>
        </a:ln>
      </dgm:spPr>
      <dgm:t>
        <a:bodyPr/>
        <a:lstStyle/>
        <a:p>
          <a:r>
            <a:rPr lang="de-DE" dirty="0" smtClean="0"/>
            <a:t>Modell 2/3: (Fach-</a:t>
          </a:r>
          <a:r>
            <a:rPr lang="de-DE" dirty="0" smtClean="0"/>
            <a:t>) Hochschulreife </a:t>
          </a:r>
          <a:endParaRPr lang="de-DE" dirty="0"/>
        </a:p>
      </dgm:t>
    </dgm:pt>
    <dgm:pt modelId="{08252326-32DF-4509-BA9A-0EEFFF77447A}" type="parTrans" cxnId="{AC3A2575-3A95-4BA4-8335-981AB6ED3E10}">
      <dgm:prSet/>
      <dgm:spPr/>
      <dgm:t>
        <a:bodyPr/>
        <a:lstStyle/>
        <a:p>
          <a:endParaRPr lang="de-DE"/>
        </a:p>
      </dgm:t>
    </dgm:pt>
    <dgm:pt modelId="{BD11BC23-2C17-40B3-9055-CFDCC933136E}" type="sibTrans" cxnId="{AC3A2575-3A95-4BA4-8335-981AB6ED3E10}">
      <dgm:prSet/>
      <dgm:spPr/>
      <dgm:t>
        <a:bodyPr/>
        <a:lstStyle/>
        <a:p>
          <a:endParaRPr lang="de-DE"/>
        </a:p>
      </dgm:t>
    </dgm:pt>
    <dgm:pt modelId="{AC8B1EEF-9BB2-4380-9E82-B0F96EF42B9E}">
      <dgm:prSet phldrT="[Text]"/>
      <dgm:spPr>
        <a:solidFill>
          <a:srgbClr val="9C006B"/>
        </a:solidFill>
        <a:ln>
          <a:solidFill>
            <a:srgbClr val="4F5159"/>
          </a:solidFill>
        </a:ln>
      </dgm:spPr>
      <dgm:t>
        <a:bodyPr/>
        <a:lstStyle/>
        <a:p>
          <a:r>
            <a:rPr lang="de-DE" dirty="0" smtClean="0"/>
            <a:t>Lust auf Arbeit mit Menschen</a:t>
          </a:r>
          <a:endParaRPr lang="de-DE" dirty="0"/>
        </a:p>
      </dgm:t>
    </dgm:pt>
    <dgm:pt modelId="{70A87622-11A0-444A-8F0E-D87CEE4786EF}" type="parTrans" cxnId="{10C71863-7E7E-452D-A58E-5ED1C4E3ABB1}">
      <dgm:prSet/>
      <dgm:spPr/>
      <dgm:t>
        <a:bodyPr/>
        <a:lstStyle/>
        <a:p>
          <a:endParaRPr lang="de-DE"/>
        </a:p>
      </dgm:t>
    </dgm:pt>
    <dgm:pt modelId="{C8965A92-7770-4749-AB1F-19DD365B15BA}" type="sibTrans" cxnId="{10C71863-7E7E-452D-A58E-5ED1C4E3ABB1}">
      <dgm:prSet/>
      <dgm:spPr/>
      <dgm:t>
        <a:bodyPr/>
        <a:lstStyle/>
        <a:p>
          <a:endParaRPr lang="de-DE"/>
        </a:p>
      </dgm:t>
    </dgm:pt>
    <dgm:pt modelId="{33C95DDF-FECA-44F6-8BCD-82E6855AA1B8}">
      <dgm:prSet phldrT="[Text]"/>
      <dgm:spPr>
        <a:solidFill>
          <a:srgbClr val="9C006B"/>
        </a:solidFill>
        <a:ln>
          <a:solidFill>
            <a:srgbClr val="4F5159"/>
          </a:solidFill>
        </a:ln>
      </dgm:spPr>
      <dgm:t>
        <a:bodyPr/>
        <a:lstStyle/>
        <a:p>
          <a:r>
            <a:rPr lang="de-DE" dirty="0" smtClean="0"/>
            <a:t>Modell 1: Bereitschaft und Fähigkeit f. (Fach-)Hochschulreife</a:t>
          </a:r>
          <a:endParaRPr lang="de-DE" dirty="0"/>
        </a:p>
      </dgm:t>
    </dgm:pt>
    <dgm:pt modelId="{B5017D47-E82D-4969-8BB2-636D07F7012F}" type="parTrans" cxnId="{619C08CD-D7BD-41E3-8C76-87FB5C8E19EE}">
      <dgm:prSet/>
      <dgm:spPr/>
      <dgm:t>
        <a:bodyPr/>
        <a:lstStyle/>
        <a:p>
          <a:endParaRPr lang="de-DE"/>
        </a:p>
      </dgm:t>
    </dgm:pt>
    <dgm:pt modelId="{3B591649-B1AF-497A-8AB5-BC926EC845DD}" type="sibTrans" cxnId="{619C08CD-D7BD-41E3-8C76-87FB5C8E19EE}">
      <dgm:prSet/>
      <dgm:spPr/>
      <dgm:t>
        <a:bodyPr/>
        <a:lstStyle/>
        <a:p>
          <a:endParaRPr lang="de-DE"/>
        </a:p>
      </dgm:t>
    </dgm:pt>
    <dgm:pt modelId="{3D222604-CCB3-4369-A573-FF34770B2569}" type="pres">
      <dgm:prSet presAssocID="{F344C1D9-3E8A-4283-91BF-08084283F68A}" presName="cycle" presStyleCnt="0">
        <dgm:presLayoutVars>
          <dgm:dir/>
          <dgm:resizeHandles val="exact"/>
        </dgm:presLayoutVars>
      </dgm:prSet>
      <dgm:spPr/>
      <dgm:t>
        <a:bodyPr/>
        <a:lstStyle/>
        <a:p>
          <a:endParaRPr lang="de-DE"/>
        </a:p>
      </dgm:t>
    </dgm:pt>
    <dgm:pt modelId="{171378BF-14CE-464E-8317-8BB1ED2D2905}" type="pres">
      <dgm:prSet presAssocID="{F3C8D1A0-0ACD-4123-B444-08A1D9A1BB77}" presName="node" presStyleLbl="node1" presStyleIdx="0" presStyleCnt="5">
        <dgm:presLayoutVars>
          <dgm:bulletEnabled val="1"/>
        </dgm:presLayoutVars>
      </dgm:prSet>
      <dgm:spPr/>
      <dgm:t>
        <a:bodyPr/>
        <a:lstStyle/>
        <a:p>
          <a:endParaRPr lang="de-DE"/>
        </a:p>
      </dgm:t>
    </dgm:pt>
    <dgm:pt modelId="{7C87A981-0ED7-474A-BEC7-8DAE8AC5851A}" type="pres">
      <dgm:prSet presAssocID="{F3C8D1A0-0ACD-4123-B444-08A1D9A1BB77}" presName="spNode" presStyleCnt="0"/>
      <dgm:spPr/>
    </dgm:pt>
    <dgm:pt modelId="{67CB3C24-E085-4314-996F-D419FA89B101}" type="pres">
      <dgm:prSet presAssocID="{8206B318-4C24-4847-9E55-435540D5E7EC}" presName="sibTrans" presStyleLbl="sibTrans1D1" presStyleIdx="0" presStyleCnt="5"/>
      <dgm:spPr/>
      <dgm:t>
        <a:bodyPr/>
        <a:lstStyle/>
        <a:p>
          <a:endParaRPr lang="de-DE"/>
        </a:p>
      </dgm:t>
    </dgm:pt>
    <dgm:pt modelId="{C80014CB-374D-4385-BEBD-E04741675B52}" type="pres">
      <dgm:prSet presAssocID="{EB7F4010-6F67-48DA-8906-2D1EFDF93DAE}" presName="node" presStyleLbl="node1" presStyleIdx="1" presStyleCnt="5">
        <dgm:presLayoutVars>
          <dgm:bulletEnabled val="1"/>
        </dgm:presLayoutVars>
      </dgm:prSet>
      <dgm:spPr/>
      <dgm:t>
        <a:bodyPr/>
        <a:lstStyle/>
        <a:p>
          <a:endParaRPr lang="de-DE"/>
        </a:p>
      </dgm:t>
    </dgm:pt>
    <dgm:pt modelId="{F2A5E688-45F2-408F-88E6-CEDAD729C9E1}" type="pres">
      <dgm:prSet presAssocID="{EB7F4010-6F67-48DA-8906-2D1EFDF93DAE}" presName="spNode" presStyleCnt="0"/>
      <dgm:spPr/>
    </dgm:pt>
    <dgm:pt modelId="{78333C59-4E02-467D-9748-57E5B7144177}" type="pres">
      <dgm:prSet presAssocID="{D326DC84-A514-45D8-8336-F6F076F69C12}" presName="sibTrans" presStyleLbl="sibTrans1D1" presStyleIdx="1" presStyleCnt="5"/>
      <dgm:spPr/>
      <dgm:t>
        <a:bodyPr/>
        <a:lstStyle/>
        <a:p>
          <a:endParaRPr lang="de-DE"/>
        </a:p>
      </dgm:t>
    </dgm:pt>
    <dgm:pt modelId="{DA86AF19-4013-4308-ABB8-C57E7F8740AD}" type="pres">
      <dgm:prSet presAssocID="{37429399-B57A-4329-ACF0-AD82C96ED1C3}" presName="node" presStyleLbl="node1" presStyleIdx="2" presStyleCnt="5" custScaleX="169255">
        <dgm:presLayoutVars>
          <dgm:bulletEnabled val="1"/>
        </dgm:presLayoutVars>
      </dgm:prSet>
      <dgm:spPr/>
      <dgm:t>
        <a:bodyPr/>
        <a:lstStyle/>
        <a:p>
          <a:endParaRPr lang="de-DE"/>
        </a:p>
      </dgm:t>
    </dgm:pt>
    <dgm:pt modelId="{A127F571-5B9B-4DFD-8397-74F6F55EE88F}" type="pres">
      <dgm:prSet presAssocID="{37429399-B57A-4329-ACF0-AD82C96ED1C3}" presName="spNode" presStyleCnt="0"/>
      <dgm:spPr/>
    </dgm:pt>
    <dgm:pt modelId="{DEEC1D2C-998F-4BF4-AB2C-B7735F97259C}" type="pres">
      <dgm:prSet presAssocID="{BD11BC23-2C17-40B3-9055-CFDCC933136E}" presName="sibTrans" presStyleLbl="sibTrans1D1" presStyleIdx="2" presStyleCnt="5"/>
      <dgm:spPr/>
      <dgm:t>
        <a:bodyPr/>
        <a:lstStyle/>
        <a:p>
          <a:endParaRPr lang="de-DE"/>
        </a:p>
      </dgm:t>
    </dgm:pt>
    <dgm:pt modelId="{31114CA6-809D-452B-A225-BD634540EEA4}" type="pres">
      <dgm:prSet presAssocID="{AC8B1EEF-9BB2-4380-9E82-B0F96EF42B9E}" presName="node" presStyleLbl="node1" presStyleIdx="3" presStyleCnt="5" custScaleX="100730" custRadScaleRad="99155" custRadScaleInc="64578">
        <dgm:presLayoutVars>
          <dgm:bulletEnabled val="1"/>
        </dgm:presLayoutVars>
      </dgm:prSet>
      <dgm:spPr/>
      <dgm:t>
        <a:bodyPr/>
        <a:lstStyle/>
        <a:p>
          <a:endParaRPr lang="de-DE"/>
        </a:p>
      </dgm:t>
    </dgm:pt>
    <dgm:pt modelId="{56123B21-D563-4F0B-966E-71907A0E691E}" type="pres">
      <dgm:prSet presAssocID="{AC8B1EEF-9BB2-4380-9E82-B0F96EF42B9E}" presName="spNode" presStyleCnt="0"/>
      <dgm:spPr/>
    </dgm:pt>
    <dgm:pt modelId="{C823DF67-F9AB-4277-A066-216805251DF9}" type="pres">
      <dgm:prSet presAssocID="{C8965A92-7770-4749-AB1F-19DD365B15BA}" presName="sibTrans" presStyleLbl="sibTrans1D1" presStyleIdx="3" presStyleCnt="5"/>
      <dgm:spPr/>
      <dgm:t>
        <a:bodyPr/>
        <a:lstStyle/>
        <a:p>
          <a:endParaRPr lang="de-DE"/>
        </a:p>
      </dgm:t>
    </dgm:pt>
    <dgm:pt modelId="{6AE48A32-96FB-447D-B7FB-DBBDF28245B8}" type="pres">
      <dgm:prSet presAssocID="{33C95DDF-FECA-44F6-8BCD-82E6855AA1B8}" presName="node" presStyleLbl="node1" presStyleIdx="4" presStyleCnt="5" custScaleX="239443">
        <dgm:presLayoutVars>
          <dgm:bulletEnabled val="1"/>
        </dgm:presLayoutVars>
      </dgm:prSet>
      <dgm:spPr/>
      <dgm:t>
        <a:bodyPr/>
        <a:lstStyle/>
        <a:p>
          <a:endParaRPr lang="de-DE"/>
        </a:p>
      </dgm:t>
    </dgm:pt>
    <dgm:pt modelId="{110D3C65-F01B-49B0-83A0-0C2B8D6114B4}" type="pres">
      <dgm:prSet presAssocID="{33C95DDF-FECA-44F6-8BCD-82E6855AA1B8}" presName="spNode" presStyleCnt="0"/>
      <dgm:spPr/>
    </dgm:pt>
    <dgm:pt modelId="{0316C571-D399-4D1F-99E7-4BBE66D6D92F}" type="pres">
      <dgm:prSet presAssocID="{3B591649-B1AF-497A-8AB5-BC926EC845DD}" presName="sibTrans" presStyleLbl="sibTrans1D1" presStyleIdx="4" presStyleCnt="5"/>
      <dgm:spPr/>
      <dgm:t>
        <a:bodyPr/>
        <a:lstStyle/>
        <a:p>
          <a:endParaRPr lang="de-DE"/>
        </a:p>
      </dgm:t>
    </dgm:pt>
  </dgm:ptLst>
  <dgm:cxnLst>
    <dgm:cxn modelId="{41D2C39C-9041-4F13-A557-70CADA3B0720}" srcId="{F344C1D9-3E8A-4283-91BF-08084283F68A}" destId="{EB7F4010-6F67-48DA-8906-2D1EFDF93DAE}" srcOrd="1" destOrd="0" parTransId="{11D6A808-FE8E-4CC2-8DBF-56B566A918AC}" sibTransId="{D326DC84-A514-45D8-8336-F6F076F69C12}"/>
    <dgm:cxn modelId="{3EB36EAD-1AC0-458A-8B8D-BB2FDF2FCCA9}" type="presOf" srcId="{AC8B1EEF-9BB2-4380-9E82-B0F96EF42B9E}" destId="{31114CA6-809D-452B-A225-BD634540EEA4}" srcOrd="0" destOrd="0" presId="urn:microsoft.com/office/officeart/2005/8/layout/cycle6"/>
    <dgm:cxn modelId="{58549598-B5DE-43CA-B360-DF8000B09727}" type="presOf" srcId="{BD11BC23-2C17-40B3-9055-CFDCC933136E}" destId="{DEEC1D2C-998F-4BF4-AB2C-B7735F97259C}" srcOrd="0" destOrd="0" presId="urn:microsoft.com/office/officeart/2005/8/layout/cycle6"/>
    <dgm:cxn modelId="{ABCD045B-B0E6-41BB-9FCA-22C233AB373E}" type="presOf" srcId="{D326DC84-A514-45D8-8336-F6F076F69C12}" destId="{78333C59-4E02-467D-9748-57E5B7144177}" srcOrd="0" destOrd="0" presId="urn:microsoft.com/office/officeart/2005/8/layout/cycle6"/>
    <dgm:cxn modelId="{16049E8D-DA61-475E-B1C9-650E4F9FBD42}" type="presOf" srcId="{F3C8D1A0-0ACD-4123-B444-08A1D9A1BB77}" destId="{171378BF-14CE-464E-8317-8BB1ED2D2905}" srcOrd="0" destOrd="0" presId="urn:microsoft.com/office/officeart/2005/8/layout/cycle6"/>
    <dgm:cxn modelId="{363A9651-DF7F-4C56-A447-8522021F6665}" type="presOf" srcId="{EB7F4010-6F67-48DA-8906-2D1EFDF93DAE}" destId="{C80014CB-374D-4385-BEBD-E04741675B52}" srcOrd="0" destOrd="0" presId="urn:microsoft.com/office/officeart/2005/8/layout/cycle6"/>
    <dgm:cxn modelId="{373F7FEE-FFB0-4E9C-9621-DBEEF7ADE628}" type="presOf" srcId="{F344C1D9-3E8A-4283-91BF-08084283F68A}" destId="{3D222604-CCB3-4369-A573-FF34770B2569}" srcOrd="0" destOrd="0" presId="urn:microsoft.com/office/officeart/2005/8/layout/cycle6"/>
    <dgm:cxn modelId="{AC3A2575-3A95-4BA4-8335-981AB6ED3E10}" srcId="{F344C1D9-3E8A-4283-91BF-08084283F68A}" destId="{37429399-B57A-4329-ACF0-AD82C96ED1C3}" srcOrd="2" destOrd="0" parTransId="{08252326-32DF-4509-BA9A-0EEFFF77447A}" sibTransId="{BD11BC23-2C17-40B3-9055-CFDCC933136E}"/>
    <dgm:cxn modelId="{4B1068CF-AD37-4147-B8EA-2145CB09F086}" type="presOf" srcId="{8206B318-4C24-4847-9E55-435540D5E7EC}" destId="{67CB3C24-E085-4314-996F-D419FA89B101}" srcOrd="0" destOrd="0" presId="urn:microsoft.com/office/officeart/2005/8/layout/cycle6"/>
    <dgm:cxn modelId="{1B18F1F3-0FA9-4F9A-B368-61CC9BD5D066}" type="presOf" srcId="{C8965A92-7770-4749-AB1F-19DD365B15BA}" destId="{C823DF67-F9AB-4277-A066-216805251DF9}" srcOrd="0" destOrd="0" presId="urn:microsoft.com/office/officeart/2005/8/layout/cycle6"/>
    <dgm:cxn modelId="{10C71863-7E7E-452D-A58E-5ED1C4E3ABB1}" srcId="{F344C1D9-3E8A-4283-91BF-08084283F68A}" destId="{AC8B1EEF-9BB2-4380-9E82-B0F96EF42B9E}" srcOrd="3" destOrd="0" parTransId="{70A87622-11A0-444A-8F0E-D87CEE4786EF}" sibTransId="{C8965A92-7770-4749-AB1F-19DD365B15BA}"/>
    <dgm:cxn modelId="{78F6D506-E7D0-4E68-9136-841089C18A15}" type="presOf" srcId="{3B591649-B1AF-497A-8AB5-BC926EC845DD}" destId="{0316C571-D399-4D1F-99E7-4BBE66D6D92F}" srcOrd="0" destOrd="0" presId="urn:microsoft.com/office/officeart/2005/8/layout/cycle6"/>
    <dgm:cxn modelId="{D2FDBFB6-BBDA-421F-B9E7-C92716E9CFC6}" type="presOf" srcId="{37429399-B57A-4329-ACF0-AD82C96ED1C3}" destId="{DA86AF19-4013-4308-ABB8-C57E7F8740AD}" srcOrd="0" destOrd="0" presId="urn:microsoft.com/office/officeart/2005/8/layout/cycle6"/>
    <dgm:cxn modelId="{619C08CD-D7BD-41E3-8C76-87FB5C8E19EE}" srcId="{F344C1D9-3E8A-4283-91BF-08084283F68A}" destId="{33C95DDF-FECA-44F6-8BCD-82E6855AA1B8}" srcOrd="4" destOrd="0" parTransId="{B5017D47-E82D-4969-8BB2-636D07F7012F}" sibTransId="{3B591649-B1AF-497A-8AB5-BC926EC845DD}"/>
    <dgm:cxn modelId="{96485789-5220-40DC-8EB8-D1C0EDF97EC6}" srcId="{F344C1D9-3E8A-4283-91BF-08084283F68A}" destId="{F3C8D1A0-0ACD-4123-B444-08A1D9A1BB77}" srcOrd="0" destOrd="0" parTransId="{EB6DCEF4-BD40-442A-8372-37FF47FE6035}" sibTransId="{8206B318-4C24-4847-9E55-435540D5E7EC}"/>
    <dgm:cxn modelId="{791A254C-FB14-427C-9A1B-881AF687B670}" type="presOf" srcId="{33C95DDF-FECA-44F6-8BCD-82E6855AA1B8}" destId="{6AE48A32-96FB-447D-B7FB-DBBDF28245B8}" srcOrd="0" destOrd="0" presId="urn:microsoft.com/office/officeart/2005/8/layout/cycle6"/>
    <dgm:cxn modelId="{BE7C8C10-A666-44E2-B225-D4ACD113DDFC}" type="presParOf" srcId="{3D222604-CCB3-4369-A573-FF34770B2569}" destId="{171378BF-14CE-464E-8317-8BB1ED2D2905}" srcOrd="0" destOrd="0" presId="urn:microsoft.com/office/officeart/2005/8/layout/cycle6"/>
    <dgm:cxn modelId="{642C8551-CA1A-4BF0-8A14-DCEA6611666B}" type="presParOf" srcId="{3D222604-CCB3-4369-A573-FF34770B2569}" destId="{7C87A981-0ED7-474A-BEC7-8DAE8AC5851A}" srcOrd="1" destOrd="0" presId="urn:microsoft.com/office/officeart/2005/8/layout/cycle6"/>
    <dgm:cxn modelId="{BE50FB45-BF97-43E0-BB0F-4E1A1CFB9257}" type="presParOf" srcId="{3D222604-CCB3-4369-A573-FF34770B2569}" destId="{67CB3C24-E085-4314-996F-D419FA89B101}" srcOrd="2" destOrd="0" presId="urn:microsoft.com/office/officeart/2005/8/layout/cycle6"/>
    <dgm:cxn modelId="{C9A5D803-65D7-45F6-BC0F-E2581C591D96}" type="presParOf" srcId="{3D222604-CCB3-4369-A573-FF34770B2569}" destId="{C80014CB-374D-4385-BEBD-E04741675B52}" srcOrd="3" destOrd="0" presId="urn:microsoft.com/office/officeart/2005/8/layout/cycle6"/>
    <dgm:cxn modelId="{D3C204DB-7B0B-4CB0-8AC9-2C91425E02B3}" type="presParOf" srcId="{3D222604-CCB3-4369-A573-FF34770B2569}" destId="{F2A5E688-45F2-408F-88E6-CEDAD729C9E1}" srcOrd="4" destOrd="0" presId="urn:microsoft.com/office/officeart/2005/8/layout/cycle6"/>
    <dgm:cxn modelId="{88BCAC44-EEDE-4865-B4C7-258C51B1D53B}" type="presParOf" srcId="{3D222604-CCB3-4369-A573-FF34770B2569}" destId="{78333C59-4E02-467D-9748-57E5B7144177}" srcOrd="5" destOrd="0" presId="urn:microsoft.com/office/officeart/2005/8/layout/cycle6"/>
    <dgm:cxn modelId="{007D3A0C-585B-4D45-87BA-3832BA82BEBB}" type="presParOf" srcId="{3D222604-CCB3-4369-A573-FF34770B2569}" destId="{DA86AF19-4013-4308-ABB8-C57E7F8740AD}" srcOrd="6" destOrd="0" presId="urn:microsoft.com/office/officeart/2005/8/layout/cycle6"/>
    <dgm:cxn modelId="{001644D3-B060-4EFE-8864-D6348ECB22B2}" type="presParOf" srcId="{3D222604-CCB3-4369-A573-FF34770B2569}" destId="{A127F571-5B9B-4DFD-8397-74F6F55EE88F}" srcOrd="7" destOrd="0" presId="urn:microsoft.com/office/officeart/2005/8/layout/cycle6"/>
    <dgm:cxn modelId="{FDB548FC-C2EF-4E2A-A1BE-7F92DB446E3E}" type="presParOf" srcId="{3D222604-CCB3-4369-A573-FF34770B2569}" destId="{DEEC1D2C-998F-4BF4-AB2C-B7735F97259C}" srcOrd="8" destOrd="0" presId="urn:microsoft.com/office/officeart/2005/8/layout/cycle6"/>
    <dgm:cxn modelId="{844C8184-835D-4650-832A-F2BF64815308}" type="presParOf" srcId="{3D222604-CCB3-4369-A573-FF34770B2569}" destId="{31114CA6-809D-452B-A225-BD634540EEA4}" srcOrd="9" destOrd="0" presId="urn:microsoft.com/office/officeart/2005/8/layout/cycle6"/>
    <dgm:cxn modelId="{023D22C6-4187-4D97-A5F9-BC37DCD2B95E}" type="presParOf" srcId="{3D222604-CCB3-4369-A573-FF34770B2569}" destId="{56123B21-D563-4F0B-966E-71907A0E691E}" srcOrd="10" destOrd="0" presId="urn:microsoft.com/office/officeart/2005/8/layout/cycle6"/>
    <dgm:cxn modelId="{BA3C081F-73BC-402A-8CA4-C66A516328D4}" type="presParOf" srcId="{3D222604-CCB3-4369-A573-FF34770B2569}" destId="{C823DF67-F9AB-4277-A066-216805251DF9}" srcOrd="11" destOrd="0" presId="urn:microsoft.com/office/officeart/2005/8/layout/cycle6"/>
    <dgm:cxn modelId="{50B4A807-293F-4F6A-880B-44194E3A0EA2}" type="presParOf" srcId="{3D222604-CCB3-4369-A573-FF34770B2569}" destId="{6AE48A32-96FB-447D-B7FB-DBBDF28245B8}" srcOrd="12" destOrd="0" presId="urn:microsoft.com/office/officeart/2005/8/layout/cycle6"/>
    <dgm:cxn modelId="{6636B82E-3513-419E-A09D-725318582308}" type="presParOf" srcId="{3D222604-CCB3-4369-A573-FF34770B2569}" destId="{110D3C65-F01B-49B0-83A0-0C2B8D6114B4}" srcOrd="13" destOrd="0" presId="urn:microsoft.com/office/officeart/2005/8/layout/cycle6"/>
    <dgm:cxn modelId="{97487E32-C3A1-4B27-9C97-E6E39FE536D7}" type="presParOf" srcId="{3D222604-CCB3-4369-A573-FF34770B2569}" destId="{0316C571-D399-4D1F-99E7-4BBE66D6D92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E0DEF-204E-4275-B83E-8C76E18ADEB3}">
      <dsp:nvSpPr>
        <dsp:cNvPr id="0" name=""/>
        <dsp:cNvSpPr/>
      </dsp:nvSpPr>
      <dsp:spPr>
        <a:xfrm>
          <a:off x="3157220" y="299"/>
          <a:ext cx="4735830" cy="1166905"/>
        </a:xfrm>
        <a:prstGeom prst="rightArrow">
          <a:avLst>
            <a:gd name="adj1" fmla="val 75000"/>
            <a:gd name="adj2" fmla="val 50000"/>
          </a:avLst>
        </a:prstGeom>
        <a:solidFill>
          <a:srgbClr val="4F5159">
            <a:alpha val="90000"/>
          </a:srgbClr>
        </a:solidFill>
        <a:ln w="25400" cap="flat" cmpd="sng" algn="ctr">
          <a:solidFill>
            <a:srgbClr val="4F515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de-DE" sz="1000" kern="1200" dirty="0" smtClean="0">
              <a:solidFill>
                <a:schemeClr val="bg1"/>
              </a:solidFill>
            </a:rPr>
            <a:t>Hilfen zur Erziehung</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Begleitung von Menschen mit Behinderung</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Gerontopsychiatrischer Bereich</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Pflege</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Leitung, Verwaltung und Projektmanagement</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Beratung</a:t>
          </a:r>
          <a:endParaRPr lang="de-DE" sz="1000" kern="1200" dirty="0">
            <a:solidFill>
              <a:schemeClr val="bg1"/>
            </a:solidFill>
          </a:endParaRPr>
        </a:p>
      </dsp:txBody>
      <dsp:txXfrm>
        <a:off x="3157220" y="146162"/>
        <a:ext cx="4298241" cy="875179"/>
      </dsp:txXfrm>
    </dsp:sp>
    <dsp:sp modelId="{581B043C-A796-4BBD-89DF-597C4E1B25D7}">
      <dsp:nvSpPr>
        <dsp:cNvPr id="0" name=""/>
        <dsp:cNvSpPr/>
      </dsp:nvSpPr>
      <dsp:spPr>
        <a:xfrm>
          <a:off x="0" y="299"/>
          <a:ext cx="3157220" cy="1166905"/>
        </a:xfrm>
        <a:prstGeom prst="roundRect">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de-DE" sz="5100" kern="1200" dirty="0" smtClean="0"/>
            <a:t>Diakonie</a:t>
          </a:r>
          <a:endParaRPr lang="de-DE" sz="5100" kern="1200" dirty="0"/>
        </a:p>
      </dsp:txBody>
      <dsp:txXfrm>
        <a:off x="56964" y="57263"/>
        <a:ext cx="3043292" cy="1052977"/>
      </dsp:txXfrm>
    </dsp:sp>
    <dsp:sp modelId="{7F92FE40-08B1-464F-8177-165FA7A82E84}">
      <dsp:nvSpPr>
        <dsp:cNvPr id="0" name=""/>
        <dsp:cNvSpPr/>
      </dsp:nvSpPr>
      <dsp:spPr>
        <a:xfrm>
          <a:off x="3157220" y="1283895"/>
          <a:ext cx="4735830" cy="1166905"/>
        </a:xfrm>
        <a:prstGeom prst="rightArrow">
          <a:avLst>
            <a:gd name="adj1" fmla="val 75000"/>
            <a:gd name="adj2" fmla="val 50000"/>
          </a:avLst>
        </a:prstGeom>
        <a:solidFill>
          <a:srgbClr val="4F5159">
            <a:alpha val="90000"/>
          </a:srgbClr>
        </a:solidFill>
        <a:ln w="25400" cap="flat" cmpd="sng" algn="ctr">
          <a:solidFill>
            <a:srgbClr val="4F515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de-DE" sz="1200" kern="1200" dirty="0" smtClean="0">
              <a:solidFill>
                <a:schemeClr val="bg1"/>
              </a:solidFill>
            </a:rPr>
            <a:t>Jugend- und Gemeindearbeit</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Dekanatsarbeit &amp; Jugendwerke</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Kirchliche Verwaltung und Öffentlichkeitsarbeit</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Seelsorge</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Jugend- und Schulsozialarbeit</a:t>
          </a:r>
          <a:endParaRPr lang="de-DE" sz="1200" kern="1200" dirty="0">
            <a:solidFill>
              <a:schemeClr val="bg1"/>
            </a:solidFill>
          </a:endParaRPr>
        </a:p>
        <a:p>
          <a:pPr marL="57150" lvl="1" indent="-57150" algn="l" defTabSz="400050">
            <a:lnSpc>
              <a:spcPct val="90000"/>
            </a:lnSpc>
            <a:spcBef>
              <a:spcPct val="0"/>
            </a:spcBef>
            <a:spcAft>
              <a:spcPct val="15000"/>
            </a:spcAft>
            <a:buChar char="••"/>
          </a:pPr>
          <a:endParaRPr lang="de-DE" sz="900" kern="1200" dirty="0"/>
        </a:p>
      </dsp:txBody>
      <dsp:txXfrm>
        <a:off x="3157220" y="1429758"/>
        <a:ext cx="4298241" cy="875179"/>
      </dsp:txXfrm>
    </dsp:sp>
    <dsp:sp modelId="{EF4BE033-6A3C-4691-8529-9C6FF0C2259F}">
      <dsp:nvSpPr>
        <dsp:cNvPr id="0" name=""/>
        <dsp:cNvSpPr/>
      </dsp:nvSpPr>
      <dsp:spPr>
        <a:xfrm>
          <a:off x="0" y="1283895"/>
          <a:ext cx="3157220" cy="1166905"/>
        </a:xfrm>
        <a:prstGeom prst="roundRect">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de-DE" sz="5100" kern="1200" dirty="0" smtClean="0"/>
            <a:t>Kirche</a:t>
          </a:r>
          <a:endParaRPr lang="de-DE" sz="5100" kern="1200" dirty="0"/>
        </a:p>
      </dsp:txBody>
      <dsp:txXfrm>
        <a:off x="56964" y="1340859"/>
        <a:ext cx="3043292" cy="1052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2895-AD5E-4A62-8B97-10726A0FC234}">
      <dsp:nvSpPr>
        <dsp:cNvPr id="0" name=""/>
        <dsp:cNvSpPr/>
      </dsp:nvSpPr>
      <dsp:spPr>
        <a:xfrm>
          <a:off x="96897" y="30478"/>
          <a:ext cx="2390143" cy="2390143"/>
        </a:xfrm>
        <a:prstGeom prst="ellipse">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bg1"/>
              </a:solidFill>
            </a:rPr>
            <a:t>Diakoninnen-gemeinschaft</a:t>
          </a:r>
          <a:endParaRPr lang="de-DE" sz="1400" kern="1200" dirty="0">
            <a:solidFill>
              <a:schemeClr val="bg1"/>
            </a:solidFill>
          </a:endParaRPr>
        </a:p>
      </dsp:txBody>
      <dsp:txXfrm>
        <a:off x="430656" y="312327"/>
        <a:ext cx="1378100" cy="1826444"/>
      </dsp:txXfrm>
    </dsp:sp>
    <dsp:sp modelId="{6929B113-05E4-4CD4-95A6-557DB92CEFB2}">
      <dsp:nvSpPr>
        <dsp:cNvPr id="0" name=""/>
        <dsp:cNvSpPr/>
      </dsp:nvSpPr>
      <dsp:spPr>
        <a:xfrm>
          <a:off x="1729678" y="20774"/>
          <a:ext cx="2390143" cy="2390143"/>
        </a:xfrm>
        <a:prstGeom prst="ellipse">
          <a:avLst/>
        </a:prstGeom>
        <a:solidFill>
          <a:srgbClr val="4F5159">
            <a:alpha val="49000"/>
          </a:srgbClr>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smtClean="0">
              <a:solidFill>
                <a:schemeClr val="bg1"/>
              </a:solidFill>
            </a:rPr>
            <a:t>Brüderschaft</a:t>
          </a:r>
          <a:endParaRPr lang="de-DE" sz="1600" kern="1200" dirty="0">
            <a:solidFill>
              <a:schemeClr val="bg1"/>
            </a:solidFill>
          </a:endParaRPr>
        </a:p>
      </dsp:txBody>
      <dsp:txXfrm>
        <a:off x="2407962" y="302623"/>
        <a:ext cx="1378100" cy="1826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378BF-14CE-464E-8317-8BB1ED2D2905}">
      <dsp:nvSpPr>
        <dsp:cNvPr id="0" name=""/>
        <dsp:cNvSpPr/>
      </dsp:nvSpPr>
      <dsp:spPr>
        <a:xfrm>
          <a:off x="1815389" y="1851"/>
          <a:ext cx="804983"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17 – 30 Jahre</a:t>
          </a:r>
          <a:endParaRPr lang="de-DE" sz="800" kern="1200" dirty="0"/>
        </a:p>
      </dsp:txBody>
      <dsp:txXfrm>
        <a:off x="1840931" y="27393"/>
        <a:ext cx="753899" cy="472155"/>
      </dsp:txXfrm>
    </dsp:sp>
    <dsp:sp modelId="{67CB3C24-E085-4314-996F-D419FA89B101}">
      <dsp:nvSpPr>
        <dsp:cNvPr id="0" name=""/>
        <dsp:cNvSpPr/>
      </dsp:nvSpPr>
      <dsp:spPr>
        <a:xfrm>
          <a:off x="1173292" y="263471"/>
          <a:ext cx="2089179" cy="2089179"/>
        </a:xfrm>
        <a:custGeom>
          <a:avLst/>
          <a:gdLst/>
          <a:ahLst/>
          <a:cxnLst/>
          <a:rect l="0" t="0" r="0" b="0"/>
          <a:pathLst>
            <a:path>
              <a:moveTo>
                <a:pt x="1452601" y="82979"/>
              </a:moveTo>
              <a:arcTo wR="1044589" hR="1044589" stAng="17579493" swAng="1959651"/>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C80014CB-374D-4385-BEBD-E04741675B52}">
      <dsp:nvSpPr>
        <dsp:cNvPr id="0" name=""/>
        <dsp:cNvSpPr/>
      </dsp:nvSpPr>
      <dsp:spPr>
        <a:xfrm>
          <a:off x="2808853" y="723645"/>
          <a:ext cx="804983"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Zugehörigkeit ELKB</a:t>
          </a:r>
          <a:endParaRPr lang="de-DE" sz="800" kern="1200" dirty="0"/>
        </a:p>
      </dsp:txBody>
      <dsp:txXfrm>
        <a:off x="2834395" y="749187"/>
        <a:ext cx="753899" cy="472155"/>
      </dsp:txXfrm>
    </dsp:sp>
    <dsp:sp modelId="{78333C59-4E02-467D-9748-57E5B7144177}">
      <dsp:nvSpPr>
        <dsp:cNvPr id="0" name=""/>
        <dsp:cNvSpPr/>
      </dsp:nvSpPr>
      <dsp:spPr>
        <a:xfrm>
          <a:off x="1173292" y="263471"/>
          <a:ext cx="2089179" cy="2089179"/>
        </a:xfrm>
        <a:custGeom>
          <a:avLst/>
          <a:gdLst/>
          <a:ahLst/>
          <a:cxnLst/>
          <a:rect l="0" t="0" r="0" b="0"/>
          <a:pathLst>
            <a:path>
              <a:moveTo>
                <a:pt x="2087756" y="990086"/>
              </a:moveTo>
              <a:arcTo wR="1044589" hR="1044589" stAng="21420549" swAng="2194853"/>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DA86AF19-4013-4308-ABB8-C57E7F8740AD}">
      <dsp:nvSpPr>
        <dsp:cNvPr id="0" name=""/>
        <dsp:cNvSpPr/>
      </dsp:nvSpPr>
      <dsp:spPr>
        <a:xfrm>
          <a:off x="2150638" y="1891531"/>
          <a:ext cx="1362475"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Modell 2/3: (Fach-</a:t>
          </a:r>
          <a:r>
            <a:rPr lang="de-DE" sz="800" kern="1200" dirty="0" smtClean="0"/>
            <a:t>) Hochschulreife </a:t>
          </a:r>
          <a:endParaRPr lang="de-DE" sz="800" kern="1200" dirty="0"/>
        </a:p>
      </dsp:txBody>
      <dsp:txXfrm>
        <a:off x="2176180" y="1917073"/>
        <a:ext cx="1311391" cy="472155"/>
      </dsp:txXfrm>
    </dsp:sp>
    <dsp:sp modelId="{DEEC1D2C-998F-4BF4-AB2C-B7735F97259C}">
      <dsp:nvSpPr>
        <dsp:cNvPr id="0" name=""/>
        <dsp:cNvSpPr/>
      </dsp:nvSpPr>
      <dsp:spPr>
        <a:xfrm>
          <a:off x="1193966" y="265010"/>
          <a:ext cx="2089179" cy="2089179"/>
        </a:xfrm>
        <a:custGeom>
          <a:avLst/>
          <a:gdLst/>
          <a:ahLst/>
          <a:cxnLst/>
          <a:rect l="0" t="0" r="0" b="0"/>
          <a:pathLst>
            <a:path>
              <a:moveTo>
                <a:pt x="952141" y="2085080"/>
              </a:moveTo>
              <a:arcTo wR="1044589" hR="1044589" stAng="5704646" swAng="1478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114CA6-809D-452B-A225-BD634540EEA4}">
      <dsp:nvSpPr>
        <dsp:cNvPr id="0" name=""/>
        <dsp:cNvSpPr/>
      </dsp:nvSpPr>
      <dsp:spPr>
        <a:xfrm>
          <a:off x="1001869" y="1691236"/>
          <a:ext cx="810860"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Lust auf Arbeit mit Menschen</a:t>
          </a:r>
          <a:endParaRPr lang="de-DE" sz="800" kern="1200" dirty="0"/>
        </a:p>
      </dsp:txBody>
      <dsp:txXfrm>
        <a:off x="1027411" y="1716778"/>
        <a:ext cx="759776" cy="472155"/>
      </dsp:txXfrm>
    </dsp:sp>
    <dsp:sp modelId="{C823DF67-F9AB-4277-A066-216805251DF9}">
      <dsp:nvSpPr>
        <dsp:cNvPr id="0" name=""/>
        <dsp:cNvSpPr/>
      </dsp:nvSpPr>
      <dsp:spPr>
        <a:xfrm>
          <a:off x="1174306" y="242624"/>
          <a:ext cx="2089179" cy="2089179"/>
        </a:xfrm>
        <a:custGeom>
          <a:avLst/>
          <a:gdLst/>
          <a:ahLst/>
          <a:cxnLst/>
          <a:rect l="0" t="0" r="0" b="0"/>
          <a:pathLst>
            <a:path>
              <a:moveTo>
                <a:pt x="79558" y="1444443"/>
              </a:moveTo>
              <a:arcTo wR="1044589" hR="1044589" stAng="9449620" swAng="14682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E48A32-96FB-447D-B7FB-DBBDF28245B8}">
      <dsp:nvSpPr>
        <dsp:cNvPr id="0" name=""/>
        <dsp:cNvSpPr/>
      </dsp:nvSpPr>
      <dsp:spPr>
        <a:xfrm>
          <a:off x="260679" y="723645"/>
          <a:ext cx="1927477"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Modell 1: Bereitschaft und Fähigkeit f. (Fach-)Hochschulreife</a:t>
          </a:r>
          <a:endParaRPr lang="de-DE" sz="800" kern="1200" dirty="0"/>
        </a:p>
      </dsp:txBody>
      <dsp:txXfrm>
        <a:off x="286221" y="749187"/>
        <a:ext cx="1876393" cy="472155"/>
      </dsp:txXfrm>
    </dsp:sp>
    <dsp:sp modelId="{0316C571-D399-4D1F-99E7-4BBE66D6D92F}">
      <dsp:nvSpPr>
        <dsp:cNvPr id="0" name=""/>
        <dsp:cNvSpPr/>
      </dsp:nvSpPr>
      <dsp:spPr>
        <a:xfrm>
          <a:off x="1173292" y="263471"/>
          <a:ext cx="2089179" cy="2089179"/>
        </a:xfrm>
        <a:custGeom>
          <a:avLst/>
          <a:gdLst/>
          <a:ahLst/>
          <a:cxnLst/>
          <a:rect l="0" t="0" r="0" b="0"/>
          <a:pathLst>
            <a:path>
              <a:moveTo>
                <a:pt x="182145" y="455219"/>
              </a:moveTo>
              <a:arcTo wR="1044589" hR="1044589" stAng="12860856" swAng="19596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EF5091-A836-446D-91F6-1E728467777F}" type="datetimeFigureOut">
              <a:rPr lang="de-DE"/>
              <a:pPr>
                <a:defRPr/>
              </a:pPr>
              <a:t>20.12.2023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1E9198-D0F3-43E2-A98A-B14946E846B6}" type="slidenum">
              <a:rPr lang="de-DE"/>
              <a:pPr>
                <a:defRPr/>
              </a:pPr>
              <a:t>‹Nr.›</a:t>
            </a:fld>
            <a:endParaRPr lang="de-DE"/>
          </a:p>
        </p:txBody>
      </p:sp>
    </p:spTree>
    <p:extLst>
      <p:ext uri="{BB962C8B-B14F-4D97-AF65-F5344CB8AC3E}">
        <p14:creationId xmlns:p14="http://schemas.microsoft.com/office/powerpoint/2010/main" val="4219693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80" algn="l" rtl="0" eaLnBrk="0" fontAlgn="base" hangingPunct="0">
      <a:spcBef>
        <a:spcPct val="30000"/>
      </a:spcBef>
      <a:spcAft>
        <a:spcPct val="0"/>
      </a:spcAft>
      <a:defRPr sz="1200" kern="1200">
        <a:solidFill>
          <a:schemeClr val="tx1"/>
        </a:solidFill>
        <a:latin typeface="+mn-lt"/>
        <a:ea typeface="+mn-ea"/>
        <a:cs typeface="+mn-cs"/>
      </a:defRPr>
    </a:lvl2pPr>
    <a:lvl3pPr marL="914360" algn="l" rtl="0" eaLnBrk="0" fontAlgn="base" hangingPunct="0">
      <a:spcBef>
        <a:spcPct val="30000"/>
      </a:spcBef>
      <a:spcAft>
        <a:spcPct val="0"/>
      </a:spcAft>
      <a:defRPr sz="1200" kern="1200">
        <a:solidFill>
          <a:schemeClr val="tx1"/>
        </a:solidFill>
        <a:latin typeface="+mn-lt"/>
        <a:ea typeface="+mn-ea"/>
        <a:cs typeface="+mn-cs"/>
      </a:defRPr>
    </a:lvl3pPr>
    <a:lvl4pPr marL="1371540" algn="l" rtl="0" eaLnBrk="0" fontAlgn="base" hangingPunct="0">
      <a:spcBef>
        <a:spcPct val="30000"/>
      </a:spcBef>
      <a:spcAft>
        <a:spcPct val="0"/>
      </a:spcAft>
      <a:defRPr sz="1200" kern="1200">
        <a:solidFill>
          <a:schemeClr val="tx1"/>
        </a:solidFill>
        <a:latin typeface="+mn-lt"/>
        <a:ea typeface="+mn-ea"/>
        <a:cs typeface="+mn-cs"/>
      </a:defRPr>
    </a:lvl4pPr>
    <a:lvl5pPr marL="1828720" algn="l" rtl="0" eaLnBrk="0" fontAlgn="base" hangingPunct="0">
      <a:spcBef>
        <a:spcPct val="30000"/>
      </a:spcBef>
      <a:spcAft>
        <a:spcPct val="0"/>
      </a:spcAft>
      <a:defRPr sz="1200" kern="1200">
        <a:solidFill>
          <a:schemeClr val="tx1"/>
        </a:solidFill>
        <a:latin typeface="+mn-lt"/>
        <a:ea typeface="+mn-ea"/>
        <a:cs typeface="+mn-cs"/>
      </a:defRPr>
    </a:lvl5pPr>
    <a:lvl6pPr marL="2285900" algn="l" defTabSz="914360" rtl="0" eaLnBrk="1" latinLnBrk="0" hangingPunct="1">
      <a:defRPr sz="1200" kern="1200">
        <a:solidFill>
          <a:schemeClr val="tx1"/>
        </a:solidFill>
        <a:latin typeface="+mn-lt"/>
        <a:ea typeface="+mn-ea"/>
        <a:cs typeface="+mn-cs"/>
      </a:defRPr>
    </a:lvl6pPr>
    <a:lvl7pPr marL="2743080" algn="l" defTabSz="914360" rtl="0" eaLnBrk="1" latinLnBrk="0" hangingPunct="1">
      <a:defRPr sz="1200" kern="1200">
        <a:solidFill>
          <a:schemeClr val="tx1"/>
        </a:solidFill>
        <a:latin typeface="+mn-lt"/>
        <a:ea typeface="+mn-ea"/>
        <a:cs typeface="+mn-cs"/>
      </a:defRPr>
    </a:lvl7pPr>
    <a:lvl8pPr marL="3200260" algn="l" defTabSz="914360" rtl="0" eaLnBrk="1" latinLnBrk="0" hangingPunct="1">
      <a:defRPr sz="1200" kern="1200">
        <a:solidFill>
          <a:schemeClr val="tx1"/>
        </a:solidFill>
        <a:latin typeface="+mn-lt"/>
        <a:ea typeface="+mn-ea"/>
        <a:cs typeface="+mn-cs"/>
      </a:defRPr>
    </a:lvl8pPr>
    <a:lvl9pPr marL="3657440" algn="l" defTabSz="9143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yern-evangelisch.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vhn.de/studieninteressierte/bachelorstudiengaenge/diakoni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ummelsberger-diakonie.d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vedd.de/" TargetMode="External"/><Relationship Id="rId4" Type="http://schemas.openxmlformats.org/officeDocument/2006/relationships/hyperlink" Target="http://www.diakonische-akademie.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Christlich profilierte soziale und pflegerische Tätigkeiten </a:t>
            </a:r>
            <a:r>
              <a:rPr lang="de-DE" dirty="0"/>
              <a:t>werden von Diakoninnen und Diakonen innerhalb der </a:t>
            </a:r>
            <a:r>
              <a:rPr lang="de-DE" dirty="0">
                <a:hlinkClick r:id="rId3"/>
              </a:rPr>
              <a:t>Evangelisch-Lutherischen Kirche in Bayern</a:t>
            </a:r>
            <a:r>
              <a:rPr lang="de-DE" dirty="0"/>
              <a:t> sowie ihrer Diakonie ausgeführt. Durch die Ausbildung im sozialen und im theologischen Bereich erhält man die dafür nötige </a:t>
            </a:r>
            <a:r>
              <a:rPr lang="de-DE" b="1" dirty="0"/>
              <a:t>Doppelqualifikation</a:t>
            </a:r>
            <a:r>
              <a:rPr lang="de-DE" dirty="0"/>
              <a:t>.</a:t>
            </a:r>
          </a:p>
          <a:p>
            <a:r>
              <a:rPr lang="de-DE" dirty="0"/>
              <a:t>Diakoninnen und Diakone begleiten, erziehen, bilden und pflegen </a:t>
            </a:r>
            <a:r>
              <a:rPr lang="de-DE" b="1" dirty="0"/>
              <a:t>Menschen in unterschiedlichen Lebensphasen und -situationen</a:t>
            </a:r>
            <a:r>
              <a:rPr lang="de-DE" dirty="0"/>
              <a:t>. Zu ihren Aufgaben- und Tätigkeitsfeldern gehören die Arbeit mit Kindern und Jugendlichen (offene</a:t>
            </a:r>
            <a:br>
              <a:rPr lang="de-DE" dirty="0"/>
            </a:br>
            <a:r>
              <a:rPr lang="de-DE" dirty="0"/>
              <a:t>Treffs, regelmäßige Gruppen, Freizeiten, Mitarbeiterbildung, stationäre Kinder- und Jugendhilfe), die Seelsorge, die Kranken- oder Altenpflege, kirchliche Verwaltung und diakonisches Management, Gottesdienste und Andachten.</a:t>
            </a:r>
          </a:p>
          <a:p>
            <a:r>
              <a:rPr lang="de-DE" dirty="0"/>
              <a:t>Evangelische Diakoninnen und Diakone stehen in einem </a:t>
            </a:r>
            <a:r>
              <a:rPr lang="de-DE" b="1" dirty="0"/>
              <a:t>öffentlich-rechtlichen Dienstverhältnis </a:t>
            </a:r>
            <a:r>
              <a:rPr lang="de-DE" dirty="0"/>
              <a:t>der Evangelisch-Lutherischen Kirche in Bayern.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2</a:t>
            </a:fld>
            <a:endParaRPr lang="de-DE"/>
          </a:p>
        </p:txBody>
      </p:sp>
    </p:spTree>
    <p:extLst>
      <p:ext uri="{BB962C8B-B14F-4D97-AF65-F5344CB8AC3E}">
        <p14:creationId xmlns:p14="http://schemas.microsoft.com/office/powerpoint/2010/main" val="7598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Der gemeinsame Start in die Ausbildung zum Diakon / zur Diakonin mit dem zweiwöchigen Einführungsseminar dient der Orientierung und dem Einfinden in die Gruppe. Die Studierenden lernen den Ort Rummelsberg und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kennen, haben Zeit, in ihrer Gemeinschaft anzukommen und sich gegenseitig kennen zu lernen. Auch erste theologische, diakonische und fachliche Grundlagen sind Teil des Einführungsseminars, beispielsweise Handwerkszeug für das Halten einer Andacht und der Anspruch an das Amt eines Diakons / einer Diakonin. Die Inhalte der Gemeinschaftlichen </a:t>
            </a:r>
            <a:r>
              <a:rPr lang="de-DE" sz="1200" b="0" i="0" kern="1200" dirty="0" err="1" smtClean="0">
                <a:solidFill>
                  <a:schemeClr val="tx1"/>
                </a:solidFill>
                <a:effectLst/>
                <a:latin typeface="+mn-lt"/>
                <a:ea typeface="+mn-ea"/>
                <a:cs typeface="+mn-cs"/>
              </a:rPr>
              <a:t>Ausbildungwerden</a:t>
            </a:r>
            <a:r>
              <a:rPr lang="de-DE" sz="1200" b="0" i="0" kern="1200" dirty="0" smtClean="0">
                <a:solidFill>
                  <a:schemeClr val="tx1"/>
                </a:solidFill>
                <a:effectLst/>
                <a:latin typeface="+mn-lt"/>
                <a:ea typeface="+mn-ea"/>
                <a:cs typeface="+mn-cs"/>
              </a:rPr>
              <a:t> in diesem Seminar ebenfalls besprochen.</a:t>
            </a:r>
          </a:p>
          <a:p>
            <a:r>
              <a:rPr lang="de-DE" sz="1200" b="0" i="0" kern="1200" dirty="0" smtClean="0">
                <a:solidFill>
                  <a:schemeClr val="tx1"/>
                </a:solidFill>
                <a:effectLst/>
                <a:latin typeface="+mn-lt"/>
                <a:ea typeface="+mn-ea"/>
                <a:cs typeface="+mn-cs"/>
              </a:rPr>
              <a:t>Das </a:t>
            </a:r>
            <a:r>
              <a:rPr lang="de-DE" sz="1200" b="0" i="0" kern="1200" dirty="0" err="1" smtClean="0">
                <a:solidFill>
                  <a:schemeClr val="tx1"/>
                </a:solidFill>
                <a:effectLst/>
                <a:latin typeface="+mn-lt"/>
                <a:ea typeface="+mn-ea"/>
                <a:cs typeface="+mn-cs"/>
              </a:rPr>
              <a:t>Diakonikstudium</a:t>
            </a:r>
            <a:r>
              <a:rPr lang="de-DE" sz="1200" b="0" i="0" kern="1200" dirty="0" smtClean="0">
                <a:solidFill>
                  <a:schemeClr val="tx1"/>
                </a:solidFill>
                <a:effectLst/>
                <a:latin typeface="+mn-lt"/>
                <a:ea typeface="+mn-ea"/>
                <a:cs typeface="+mn-cs"/>
              </a:rPr>
              <a:t> umfasst Inhalte der biblischen Theologie, der praktischen Theologie, der systematischen Theologie sowie der Diakoniewissenschaft. Nähere Auskunft über die Inhalte des Studium gibt das </a:t>
            </a:r>
            <a:r>
              <a:rPr lang="de-DE" sz="1200" b="0" i="0" u="none" strike="noStrike" kern="1200" dirty="0" smtClean="0">
                <a:solidFill>
                  <a:schemeClr val="tx1"/>
                </a:solidFill>
                <a:effectLst/>
                <a:latin typeface="+mn-lt"/>
                <a:ea typeface="+mn-ea"/>
                <a:cs typeface="+mn-cs"/>
                <a:hlinkClick r:id="rId3"/>
              </a:rPr>
              <a:t>Modulhandbuch</a:t>
            </a:r>
            <a:r>
              <a:rPr lang="de-DE" sz="1200" b="0" i="0" kern="1200" dirty="0" smtClean="0">
                <a:solidFill>
                  <a:schemeClr val="tx1"/>
                </a:solidFill>
                <a:effectLst/>
                <a:latin typeface="+mn-lt"/>
                <a:ea typeface="+mn-ea"/>
                <a:cs typeface="+mn-cs"/>
              </a:rPr>
              <a:t>. Informationen zu den Inhalten der jeweiligen Fachausbildung bzw. der sozialen Studiengänge entnehmen Sie bitte der jeweiligen Website der Fachakademie, Fachschule oder Hochschule.</a:t>
            </a:r>
          </a:p>
          <a:p>
            <a:r>
              <a:rPr lang="de-DE" sz="1200" b="0" i="0" kern="1200" dirty="0" smtClean="0">
                <a:solidFill>
                  <a:schemeClr val="tx1"/>
                </a:solidFill>
                <a:effectLst/>
                <a:latin typeface="+mn-lt"/>
                <a:ea typeface="+mn-ea"/>
                <a:cs typeface="+mn-cs"/>
              </a:rPr>
              <a:t>Zum Erreichen der Ziele ist nicht nur die schulische Ausbildung relevant. Um in 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bzw. die Brüderschaft hineinzuwachsen ist das Leben in der Ausbildungsgemeinschaft wichtig. Ein wichtiger Teil davon ist das gemeinschaftliche Wohnen in einem der Gemeinschaftshäuser in Rummelsberg oder Nürnberg. Auch der Küsterdienst sowie weitere Dienste bei Veranstaltungen wie Jahresfest, Brüdertag oder Vollversammlung sind ein Part des Lebens in der Ausbildung. All diese Dinge zusammen bilden den Bereich "Gemeinschaftliche Ausbildung".</a:t>
            </a:r>
          </a:p>
          <a:p>
            <a:endParaRPr lang="de-DE" sz="1200" b="0" i="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11</a:t>
            </a:fld>
            <a:endParaRPr lang="de-DE"/>
          </a:p>
        </p:txBody>
      </p:sp>
    </p:spTree>
    <p:extLst>
      <p:ext uri="{BB962C8B-B14F-4D97-AF65-F5344CB8AC3E}">
        <p14:creationId xmlns:p14="http://schemas.microsoft.com/office/powerpoint/2010/main" val="241580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t>
            </a:r>
            <a:r>
              <a:rPr lang="de-DE" sz="1200" b="1" i="0" kern="1200" dirty="0" smtClean="0">
                <a:solidFill>
                  <a:schemeClr val="tx1"/>
                </a:solidFill>
                <a:effectLst/>
                <a:latin typeface="+mn-lt"/>
                <a:ea typeface="+mn-ea"/>
                <a:cs typeface="+mn-cs"/>
              </a:rPr>
              <a:t>Aufnahmealter </a:t>
            </a:r>
            <a:r>
              <a:rPr lang="de-DE" sz="1200" b="0" i="0" kern="1200" dirty="0" smtClean="0">
                <a:solidFill>
                  <a:schemeClr val="tx1"/>
                </a:solidFill>
                <a:effectLst/>
                <a:latin typeface="+mn-lt"/>
                <a:ea typeface="+mn-ea"/>
                <a:cs typeface="+mn-cs"/>
              </a:rPr>
              <a:t>der Bewerberinnen und Bewerber liegt zwischen 17 und  30 Jahren. Bewerberinnen und Bewerber, die das Grundmodell 4 wählen, sollten maximal 33 Jahre alt sein.</a:t>
            </a:r>
          </a:p>
          <a:p>
            <a:r>
              <a:rPr lang="de-DE" sz="1200" b="0" i="0" kern="1200" dirty="0" smtClean="0">
                <a:solidFill>
                  <a:schemeClr val="tx1"/>
                </a:solidFill>
                <a:effectLst/>
                <a:latin typeface="+mn-lt"/>
                <a:ea typeface="+mn-ea"/>
                <a:cs typeface="+mn-cs"/>
              </a:rPr>
              <a:t>Eine </a:t>
            </a:r>
            <a:r>
              <a:rPr lang="de-DE" sz="1200" b="1" i="0" kern="1200" dirty="0" smtClean="0">
                <a:solidFill>
                  <a:schemeClr val="tx1"/>
                </a:solidFill>
                <a:effectLst/>
                <a:latin typeface="+mn-lt"/>
                <a:ea typeface="+mn-ea"/>
                <a:cs typeface="+mn-cs"/>
              </a:rPr>
              <a:t>Zugehörigkeit zur Evangelisch-Lutherischen Kirche in Bayern </a:t>
            </a:r>
            <a:r>
              <a:rPr lang="de-DE" sz="1200" b="0" i="0" kern="1200" dirty="0" smtClean="0">
                <a:solidFill>
                  <a:schemeClr val="tx1"/>
                </a:solidFill>
                <a:effectLst/>
                <a:latin typeface="+mn-lt"/>
                <a:ea typeface="+mn-ea"/>
                <a:cs typeface="+mn-cs"/>
              </a:rPr>
              <a:t>ist verpflichtend.</a:t>
            </a:r>
          </a:p>
          <a:p>
            <a:r>
              <a:rPr lang="de-DE" sz="1200" b="0" i="0" kern="1200" dirty="0" smtClean="0">
                <a:solidFill>
                  <a:schemeClr val="tx1"/>
                </a:solidFill>
                <a:effectLst/>
                <a:latin typeface="+mn-lt"/>
                <a:ea typeface="+mn-ea"/>
                <a:cs typeface="+mn-cs"/>
              </a:rPr>
              <a:t>Studierende des Grundmodells 2 oder 3 müssen bereits </a:t>
            </a:r>
            <a:r>
              <a:rPr lang="de-DE" sz="1200" b="1" i="0" kern="1200" dirty="0" smtClean="0">
                <a:solidFill>
                  <a:schemeClr val="tx1"/>
                </a:solidFill>
                <a:effectLst/>
                <a:latin typeface="+mn-lt"/>
                <a:ea typeface="+mn-ea"/>
                <a:cs typeface="+mn-cs"/>
              </a:rPr>
              <a:t>(Fach-)Hochschulreife</a:t>
            </a:r>
            <a:r>
              <a:rPr lang="de-DE" sz="1200" b="0" i="0" kern="1200" dirty="0" smtClean="0">
                <a:solidFill>
                  <a:schemeClr val="tx1"/>
                </a:solidFill>
                <a:effectLst/>
                <a:latin typeface="+mn-lt"/>
                <a:ea typeface="+mn-ea"/>
                <a:cs typeface="+mn-cs"/>
              </a:rPr>
              <a:t> haben. Studierende, die sich für Grundmodell 1 entscheiden, müssen die Bereitschaft und die Fähigkeit mitbringen, die (Fach-)Hochschulreife parallel zur Ausbildung zu erwerben.</a:t>
            </a:r>
          </a:p>
          <a:p>
            <a:r>
              <a:rPr lang="de-DE" sz="1200" b="0" i="0" kern="1200" dirty="0" smtClean="0">
                <a:solidFill>
                  <a:schemeClr val="tx1"/>
                </a:solidFill>
                <a:effectLst/>
                <a:latin typeface="+mn-lt"/>
                <a:ea typeface="+mn-ea"/>
                <a:cs typeface="+mn-cs"/>
              </a:rPr>
              <a:t>Es liegt in der Verantwortung der Bewerberinnen und Bewerber, sich selbständig und eigenverantwortlich für die </a:t>
            </a:r>
            <a:r>
              <a:rPr lang="de-DE" sz="1200" b="1" i="0" kern="1200" dirty="0" smtClean="0">
                <a:solidFill>
                  <a:schemeClr val="tx1"/>
                </a:solidFill>
                <a:effectLst/>
                <a:latin typeface="+mn-lt"/>
                <a:ea typeface="+mn-ea"/>
                <a:cs typeface="+mn-cs"/>
              </a:rPr>
              <a:t>Zulassung </a:t>
            </a:r>
            <a:r>
              <a:rPr lang="de-DE" sz="1200" b="0" i="0" kern="1200" dirty="0" smtClean="0">
                <a:solidFill>
                  <a:schemeClr val="tx1"/>
                </a:solidFill>
                <a:effectLst/>
                <a:latin typeface="+mn-lt"/>
                <a:ea typeface="+mn-ea"/>
                <a:cs typeface="+mn-cs"/>
              </a:rPr>
              <a:t>zu den jeweiligen Studiengängen zu immatrikulieren, bzw. sich bei der entsprechenden Berufsfachschule oder Fachakademie zu bewerben.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12</a:t>
            </a:fld>
            <a:endParaRPr lang="de-DE"/>
          </a:p>
        </p:txBody>
      </p:sp>
    </p:spTree>
    <p:extLst>
      <p:ext uri="{BB962C8B-B14F-4D97-AF65-F5344CB8AC3E}">
        <p14:creationId xmlns:p14="http://schemas.microsoft.com/office/powerpoint/2010/main" val="263968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•Hilfen zur Erziehung</a:t>
            </a:r>
            <a:r>
              <a:rPr lang="de-DE" dirty="0" smtClean="0"/>
              <a:t/>
            </a:r>
            <a:br>
              <a:rPr lang="de-DE" dirty="0" smtClean="0"/>
            </a:br>
            <a:r>
              <a:rPr lang="de-DE" sz="1200" b="0" i="0" kern="1200" dirty="0" smtClean="0">
                <a:solidFill>
                  <a:schemeClr val="tx1"/>
                </a:solidFill>
                <a:effectLst/>
                <a:latin typeface="+mn-lt"/>
                <a:ea typeface="+mn-ea"/>
                <a:cs typeface="+mn-cs"/>
              </a:rPr>
              <a:t>•Betreuung von Menschen mit Behinderung</a:t>
            </a:r>
            <a:r>
              <a:rPr lang="de-DE" dirty="0" smtClean="0"/>
              <a:t/>
            </a:r>
            <a:br>
              <a:rPr lang="de-DE" dirty="0" smtClean="0"/>
            </a:br>
            <a:r>
              <a:rPr lang="de-DE" sz="1200" b="0" i="0" kern="1200" dirty="0" smtClean="0">
                <a:solidFill>
                  <a:schemeClr val="tx1"/>
                </a:solidFill>
                <a:effectLst/>
                <a:latin typeface="+mn-lt"/>
                <a:ea typeface="+mn-ea"/>
                <a:cs typeface="+mn-cs"/>
              </a:rPr>
              <a:t>•Gerontopsychiatrischer Fachdienst</a:t>
            </a:r>
            <a:r>
              <a:rPr lang="de-DE" dirty="0" smtClean="0"/>
              <a:t/>
            </a:r>
            <a:br>
              <a:rPr lang="de-DE" dirty="0" smtClean="0"/>
            </a:br>
            <a:r>
              <a:rPr lang="de-DE" sz="1200" b="0" i="0" kern="1200" dirty="0" smtClean="0">
                <a:solidFill>
                  <a:schemeClr val="tx1"/>
                </a:solidFill>
                <a:effectLst/>
                <a:latin typeface="+mn-lt"/>
                <a:ea typeface="+mn-ea"/>
                <a:cs typeface="+mn-cs"/>
              </a:rPr>
              <a:t>•Pflege</a:t>
            </a:r>
            <a:r>
              <a:rPr lang="de-DE" dirty="0" smtClean="0"/>
              <a:t/>
            </a:r>
            <a:br>
              <a:rPr lang="de-DE" dirty="0" smtClean="0"/>
            </a:br>
            <a:r>
              <a:rPr lang="de-DE" sz="1200" b="0" i="0" kern="1200" dirty="0" smtClean="0">
                <a:solidFill>
                  <a:schemeClr val="tx1"/>
                </a:solidFill>
                <a:effectLst/>
                <a:latin typeface="+mn-lt"/>
                <a:ea typeface="+mn-ea"/>
                <a:cs typeface="+mn-cs"/>
              </a:rPr>
              <a:t>•Heimleitung oder Geschäftsführung</a:t>
            </a:r>
            <a:r>
              <a:rPr lang="de-DE" dirty="0" smtClean="0"/>
              <a:t/>
            </a:r>
            <a:br>
              <a:rPr lang="de-DE" dirty="0" smtClean="0"/>
            </a:br>
            <a:r>
              <a:rPr lang="de-DE" sz="1200" b="0" i="0" kern="1200" dirty="0" smtClean="0">
                <a:solidFill>
                  <a:schemeClr val="tx1"/>
                </a:solidFill>
                <a:effectLst/>
                <a:latin typeface="+mn-lt"/>
                <a:ea typeface="+mn-ea"/>
                <a:cs typeface="+mn-cs"/>
              </a:rPr>
              <a:t>•Projektmanagement und Assistenz</a:t>
            </a:r>
            <a:r>
              <a:rPr lang="de-DE" dirty="0" smtClean="0"/>
              <a:t/>
            </a:r>
            <a:br>
              <a:rPr lang="de-DE" dirty="0" smtClean="0"/>
            </a:br>
            <a:r>
              <a:rPr lang="de-DE" sz="1200" b="0" i="0" kern="1200" dirty="0" smtClean="0">
                <a:solidFill>
                  <a:schemeClr val="tx1"/>
                </a:solidFill>
                <a:effectLst/>
                <a:latin typeface="+mn-lt"/>
                <a:ea typeface="+mn-ea"/>
                <a:cs typeface="+mn-cs"/>
              </a:rPr>
              <a:t>•Beratungsdienste</a:t>
            </a:r>
            <a:r>
              <a:rPr lang="de-DE" dirty="0" smtClean="0"/>
              <a:t/>
            </a:r>
            <a:br>
              <a:rPr lang="de-DE" dirty="0" smtClean="0"/>
            </a:br>
            <a:r>
              <a:rPr lang="de-DE" sz="1200" b="0" i="0" kern="1200" dirty="0" smtClean="0">
                <a:solidFill>
                  <a:schemeClr val="tx1"/>
                </a:solidFill>
                <a:effectLst/>
                <a:latin typeface="+mn-lt"/>
                <a:ea typeface="+mn-ea"/>
                <a:cs typeface="+mn-cs"/>
              </a:rPr>
              <a:t>•…</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Jugend- und Gemeindearbeit</a:t>
            </a:r>
            <a:r>
              <a:rPr lang="de-DE" dirty="0" smtClean="0"/>
              <a:t/>
            </a:r>
            <a:br>
              <a:rPr lang="de-DE" dirty="0" smtClean="0"/>
            </a:br>
            <a:r>
              <a:rPr lang="de-DE" sz="1200" b="0" i="0" kern="1200" dirty="0" smtClean="0">
                <a:solidFill>
                  <a:schemeClr val="tx1"/>
                </a:solidFill>
                <a:effectLst/>
                <a:latin typeface="+mn-lt"/>
                <a:ea typeface="+mn-ea"/>
                <a:cs typeface="+mn-cs"/>
              </a:rPr>
              <a:t>•</a:t>
            </a:r>
            <a:r>
              <a:rPr lang="de-DE" sz="1200" b="0" i="0" kern="1200" dirty="0" err="1" smtClean="0">
                <a:solidFill>
                  <a:schemeClr val="tx1"/>
                </a:solidFill>
                <a:effectLst/>
                <a:latin typeface="+mn-lt"/>
                <a:ea typeface="+mn-ea"/>
                <a:cs typeface="+mn-cs"/>
              </a:rPr>
              <a:t>Dekantsjugendwerke</a:t>
            </a:r>
            <a:r>
              <a:rPr lang="de-DE" dirty="0" smtClean="0"/>
              <a:t/>
            </a:r>
            <a:br>
              <a:rPr lang="de-DE" dirty="0" smtClean="0"/>
            </a:br>
            <a:r>
              <a:rPr lang="de-DE" sz="1200" b="0" i="0" kern="1200" dirty="0" smtClean="0">
                <a:solidFill>
                  <a:schemeClr val="tx1"/>
                </a:solidFill>
                <a:effectLst/>
                <a:latin typeface="+mn-lt"/>
                <a:ea typeface="+mn-ea"/>
                <a:cs typeface="+mn-cs"/>
              </a:rPr>
              <a:t>•Kirchliche Verwaltungsstellen</a:t>
            </a:r>
            <a:r>
              <a:rPr lang="de-DE" dirty="0" smtClean="0"/>
              <a:t/>
            </a:r>
            <a:br>
              <a:rPr lang="de-DE" dirty="0" smtClean="0"/>
            </a:br>
            <a:r>
              <a:rPr lang="de-DE" sz="1200" b="0" i="0" kern="1200" dirty="0" smtClean="0">
                <a:solidFill>
                  <a:schemeClr val="tx1"/>
                </a:solidFill>
                <a:effectLst/>
                <a:latin typeface="+mn-lt"/>
                <a:ea typeface="+mn-ea"/>
                <a:cs typeface="+mn-cs"/>
              </a:rPr>
              <a:t>•Öffentlichkeitsarbeit</a:t>
            </a:r>
            <a:r>
              <a:rPr lang="de-DE" dirty="0" smtClean="0"/>
              <a:t/>
            </a:r>
            <a:br>
              <a:rPr lang="de-DE" dirty="0" smtClean="0"/>
            </a:br>
            <a:r>
              <a:rPr lang="de-DE" sz="1200" b="0" i="0" kern="1200" dirty="0" smtClean="0">
                <a:solidFill>
                  <a:schemeClr val="tx1"/>
                </a:solidFill>
                <a:effectLst/>
                <a:latin typeface="+mn-lt"/>
                <a:ea typeface="+mn-ea"/>
                <a:cs typeface="+mn-cs"/>
              </a:rPr>
              <a:t>•Seelsorge</a:t>
            </a:r>
            <a:r>
              <a:rPr lang="de-DE" dirty="0" smtClean="0"/>
              <a:t/>
            </a:r>
            <a:br>
              <a:rPr lang="de-DE" dirty="0" smtClean="0"/>
            </a:br>
            <a:r>
              <a:rPr lang="de-DE" sz="1200" b="0" i="0" kern="1200" dirty="0" smtClean="0">
                <a:solidFill>
                  <a:schemeClr val="tx1"/>
                </a:solidFill>
                <a:effectLst/>
                <a:latin typeface="+mn-lt"/>
                <a:ea typeface="+mn-ea"/>
                <a:cs typeface="+mn-cs"/>
              </a:rPr>
              <a:t>•Jugendsozialarbeit</a:t>
            </a:r>
            <a:r>
              <a:rPr lang="de-DE" dirty="0" smtClean="0"/>
              <a:t/>
            </a:r>
            <a:br>
              <a:rPr lang="de-DE" dirty="0" smtClean="0"/>
            </a:br>
            <a:r>
              <a:rPr lang="de-DE" sz="1200" b="0" i="0" kern="1200" dirty="0" smtClean="0">
                <a:solidFill>
                  <a:schemeClr val="tx1"/>
                </a:solidFill>
                <a:effectLst/>
                <a:latin typeface="+mn-lt"/>
                <a:ea typeface="+mn-ea"/>
                <a:cs typeface="+mn-cs"/>
              </a:rPr>
              <a:t>•Schulsozialarbeit</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3</a:t>
            </a:fld>
            <a:endParaRPr lang="de-DE"/>
          </a:p>
        </p:txBody>
      </p:sp>
    </p:spTree>
    <p:extLst>
      <p:ext uri="{BB962C8B-B14F-4D97-AF65-F5344CB8AC3E}">
        <p14:creationId xmlns:p14="http://schemas.microsoft.com/office/powerpoint/2010/main" val="4320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Amt der Diakonin bzw. des Diakons wird durch die </a:t>
            </a:r>
            <a:r>
              <a:rPr lang="de-DE" sz="1200" b="1" i="0" kern="1200" dirty="0" smtClean="0">
                <a:solidFill>
                  <a:schemeClr val="tx1"/>
                </a:solidFill>
                <a:effectLst/>
                <a:latin typeface="+mn-lt"/>
                <a:ea typeface="+mn-ea"/>
                <a:cs typeface="+mn-cs"/>
              </a:rPr>
              <a:t>Einsegnung </a:t>
            </a:r>
            <a:r>
              <a:rPr lang="de-DE" sz="1200" b="0" i="0" kern="1200" dirty="0" smtClean="0">
                <a:solidFill>
                  <a:schemeClr val="tx1"/>
                </a:solidFill>
                <a:effectLst/>
                <a:latin typeface="+mn-lt"/>
                <a:ea typeface="+mn-ea"/>
                <a:cs typeface="+mn-cs"/>
              </a:rPr>
              <a:t>übertragen. Diese findet in einem festlichen Rahmen in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Philippuskirche</a:t>
            </a:r>
            <a:r>
              <a:rPr lang="de-DE" sz="1200" b="0" i="0" kern="1200" dirty="0" smtClean="0">
                <a:solidFill>
                  <a:schemeClr val="tx1"/>
                </a:solidFill>
                <a:effectLst/>
                <a:latin typeface="+mn-lt"/>
                <a:ea typeface="+mn-ea"/>
                <a:cs typeface="+mn-cs"/>
              </a:rPr>
              <a:t> statt. Ein Oberkirchenrat, der Rektor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Gemeinschaften und die Leitung der jeweiligen Gemeinschaft segnen die Dienstanfängerinnen und Dienstanfänger für den Dienst und für ihr Leben in der Gemeinschaft.</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Nach der Einsegnung werden Diakoninnen und Diakone bayernweit auf ihre Einsatzstellen gesendet. Am Anfang des Dienstes und beim Antritt jeder neuen Stelle wird den Diakoninnen und Diakonen der Segen Gottes für Ihre Arbeit zugesprochen. Derzeit sind ca. 150 Diakoninnen und Diakone bei der  </a:t>
            </a:r>
            <a:r>
              <a:rPr lang="de-DE" sz="1200" b="0" i="0" u="none" strike="noStrike" kern="1200" dirty="0" err="1" smtClean="0">
                <a:solidFill>
                  <a:schemeClr val="tx1"/>
                </a:solidFill>
                <a:effectLst/>
                <a:latin typeface="+mn-lt"/>
                <a:ea typeface="+mn-ea"/>
                <a:cs typeface="+mn-cs"/>
                <a:hlinkClick r:id="rId3"/>
              </a:rPr>
              <a:t>Rummelsberger</a:t>
            </a:r>
            <a:r>
              <a:rPr lang="de-DE" sz="1200" b="0" i="0" u="none" strike="noStrike" kern="1200" dirty="0" smtClean="0">
                <a:solidFill>
                  <a:schemeClr val="tx1"/>
                </a:solidFill>
                <a:effectLst/>
                <a:latin typeface="+mn-lt"/>
                <a:ea typeface="+mn-ea"/>
                <a:cs typeface="+mn-cs"/>
                <a:hlinkClick r:id="rId3"/>
              </a:rPr>
              <a:t> Diakonie</a:t>
            </a:r>
            <a:r>
              <a:rPr lang="de-DE" sz="1200" b="0" i="0" kern="1200" dirty="0" smtClean="0">
                <a:solidFill>
                  <a:schemeClr val="tx1"/>
                </a:solidFill>
                <a:effectLst/>
                <a:latin typeface="+mn-lt"/>
                <a:ea typeface="+mn-ea"/>
                <a:cs typeface="+mn-cs"/>
              </a:rPr>
              <a:t> beschäftigt, 280 arbeiten im landeskirchlichen Bereich und weitere 250 sind bei anderen sozialen und diakonischen Trägern angestellt. Sendung bedeutet, dort zu arbeiten, wo man gebraucht wird - trotzdem haben die Diakoninnen und Diakone auch ein Mitentscheidungsrecht über den dienstlichen Einsatz.</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In den ersten drei Jahren des Arbeitslebens ermöglicht das „FED“ Programm (Fortbildungen in den ersten Dienstjahren) ein gutes Hineinkommen in die Praxis. Man erhält Praxisbegleitung und Supervision und kann verschiedene weitere Fortbildungskurse selbst auswählen zur fachlichen, spirituellen und personal-kommunikativen Unterstützung. Auch die kollegiale Beratung ist Teil des FED-Programms.</a:t>
            </a:r>
          </a:p>
          <a:p>
            <a:r>
              <a:rPr lang="de-DE" sz="1200" b="0" i="0" kern="1200" dirty="0" smtClean="0">
                <a:solidFill>
                  <a:schemeClr val="tx1"/>
                </a:solidFill>
                <a:effectLst/>
                <a:latin typeface="+mn-lt"/>
                <a:ea typeface="+mn-ea"/>
                <a:cs typeface="+mn-cs"/>
              </a:rPr>
              <a:t>Auch nach Ablauf der FED-Zeit gibt es vielfältige Möglichkeiten, sich durch Weiter- und Fortbildungen zu qualifizieren. Für jeden Fachbereich gibt es spezielle praxisorientierte Angebote. Die  </a:t>
            </a:r>
            <a:r>
              <a:rPr lang="de-DE" sz="1200" b="0" i="0" u="none" strike="noStrike" kern="1200" dirty="0" smtClean="0">
                <a:solidFill>
                  <a:schemeClr val="tx1"/>
                </a:solidFill>
                <a:effectLst/>
                <a:latin typeface="+mn-lt"/>
                <a:ea typeface="+mn-ea"/>
                <a:cs typeface="+mn-cs"/>
                <a:hlinkClick r:id="rId4"/>
              </a:rPr>
              <a:t>Diakonische Akademie</a:t>
            </a:r>
            <a:r>
              <a:rPr lang="de-DE" sz="1200" b="0" i="0" kern="1200" dirty="0" smtClean="0">
                <a:solidFill>
                  <a:schemeClr val="tx1"/>
                </a:solidFill>
                <a:effectLst/>
                <a:latin typeface="+mn-lt"/>
                <a:ea typeface="+mn-ea"/>
                <a:cs typeface="+mn-cs"/>
              </a:rPr>
              <a:t> bietet den Diakoninnen und Diakonen hierbei Unterstützung in Form von Laufbahnberatung, Entwicklungs- und Potentialanalysen sowie Supervision und geistliche Begleitung an. Alle Diakone und Diakoninnen sind angehalten sich weiterzubilden und gegebenenfalls auch zu spezialisieren.</a:t>
            </a:r>
          </a:p>
          <a:p>
            <a:endParaRPr lang="de-DE" dirty="0" smtClean="0"/>
          </a:p>
          <a:p>
            <a:r>
              <a:rPr lang="de-DE" sz="1200" b="0" i="0" kern="1200" dirty="0" smtClean="0">
                <a:solidFill>
                  <a:schemeClr val="tx1"/>
                </a:solidFill>
                <a:effectLst/>
                <a:latin typeface="+mn-lt"/>
                <a:ea typeface="+mn-ea"/>
                <a:cs typeface="+mn-cs"/>
              </a:rPr>
              <a:t>Die evangelisch-lutherische Kirche in Bayern ist der Dienstgeber der Diakoninnen und Diakone in Bayern. Deutschlandweit sind die Diakoninnen und Diakone im Verband Evangelischer Diakonen- Diakoninnen- und </a:t>
            </a:r>
            <a:r>
              <a:rPr lang="de-DE" sz="1200" b="0" i="0" kern="1200" dirty="0" err="1" smtClean="0">
                <a:solidFill>
                  <a:schemeClr val="tx1"/>
                </a:solidFill>
                <a:effectLst/>
                <a:latin typeface="+mn-lt"/>
                <a:ea typeface="+mn-ea"/>
                <a:cs typeface="+mn-cs"/>
              </a:rPr>
              <a:t>Diakonatsgemeinschaften</a:t>
            </a:r>
            <a:r>
              <a:rPr lang="de-DE" sz="1200" b="0" i="0" kern="1200" dirty="0" smtClean="0">
                <a:solidFill>
                  <a:schemeClr val="tx1"/>
                </a:solidFill>
                <a:effectLst/>
                <a:latin typeface="+mn-lt"/>
                <a:ea typeface="+mn-ea"/>
                <a:cs typeface="+mn-cs"/>
              </a:rPr>
              <a:t> in Deutschland e.V. ( </a:t>
            </a:r>
            <a:r>
              <a:rPr lang="de-DE" sz="1200" b="0" i="0" u="none" strike="noStrike" kern="1200" dirty="0" smtClean="0">
                <a:solidFill>
                  <a:schemeClr val="tx1"/>
                </a:solidFill>
                <a:effectLst/>
                <a:latin typeface="+mn-lt"/>
                <a:ea typeface="+mn-ea"/>
                <a:cs typeface="+mn-cs"/>
                <a:hlinkClick r:id="rId5"/>
              </a:rPr>
              <a:t>VEDD</a:t>
            </a:r>
            <a:r>
              <a:rPr lang="de-DE" sz="1200" b="0" i="0" kern="1200" dirty="0" smtClean="0">
                <a:solidFill>
                  <a:schemeClr val="tx1"/>
                </a:solidFill>
                <a:effectLst/>
                <a:latin typeface="+mn-lt"/>
                <a:ea typeface="+mn-ea"/>
                <a:cs typeface="+mn-cs"/>
              </a:rPr>
              <a:t>) organisiert. Jede Landeskirche hat eine eigene Ausbildungsstätte für Diakoninnen und Diakone.</a:t>
            </a:r>
          </a:p>
          <a:p>
            <a:r>
              <a:rPr lang="de-DE" sz="1200" b="0" i="0" kern="1200" dirty="0" smtClean="0">
                <a:solidFill>
                  <a:schemeClr val="tx1"/>
                </a:solidFill>
                <a:effectLst/>
                <a:latin typeface="+mn-lt"/>
                <a:ea typeface="+mn-ea"/>
                <a:cs typeface="+mn-cs"/>
              </a:rPr>
              <a:t>Alle Diakone und Diakoninnen sind Mitglieder beim Verein  </a:t>
            </a:r>
            <a:r>
              <a:rPr lang="de-DE" sz="1200" b="0" i="0" u="none" strike="noStrike" kern="1200" dirty="0" err="1" smtClean="0">
                <a:solidFill>
                  <a:schemeClr val="tx1"/>
                </a:solidFill>
                <a:effectLst/>
                <a:latin typeface="+mn-lt"/>
                <a:ea typeface="+mn-ea"/>
                <a:cs typeface="+mn-cs"/>
                <a:hlinkClick r:id="rId3"/>
              </a:rPr>
              <a:t>Rummelsberger</a:t>
            </a:r>
            <a:r>
              <a:rPr lang="de-DE" sz="1200" b="0" i="0" u="none" strike="noStrike" kern="1200" dirty="0" smtClean="0">
                <a:solidFill>
                  <a:schemeClr val="tx1"/>
                </a:solidFill>
                <a:effectLst/>
                <a:latin typeface="+mn-lt"/>
                <a:ea typeface="+mn-ea"/>
                <a:cs typeface="+mn-cs"/>
                <a:hlinkClick r:id="rId3"/>
              </a:rPr>
              <a:t> Diakonie e.V.</a:t>
            </a:r>
            <a:r>
              <a:rPr lang="de-DE" sz="1200" b="0" i="0" kern="1200" dirty="0" smtClean="0">
                <a:solidFill>
                  <a:schemeClr val="tx1"/>
                </a:solidFill>
                <a:effectLst/>
                <a:latin typeface="+mn-lt"/>
                <a:ea typeface="+mn-ea"/>
                <a:cs typeface="+mn-cs"/>
              </a:rPr>
              <a: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ist einer der profiliertesten diakonischen Träger in Bayern. Zwischen Garmisch-Partenkirchen und Hof beschäftigt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mehr als 6.200 Mitarbeitende in Einrichtungen für Menschen im Alter, für junge Menschen und für Menschen mit Behinderung. Der 20 km von Nürnberg entfernte Diakonieort Rummelsberg ist der Hauptsitz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a:t>
            </a:r>
            <a:r>
              <a:rPr lang="de-DE" sz="1200" b="0" i="0" kern="1200" dirty="0" err="1" smtClean="0">
                <a:solidFill>
                  <a:schemeClr val="tx1"/>
                </a:solidFill>
                <a:effectLst/>
                <a:latin typeface="+mn-lt"/>
                <a:ea typeface="+mn-ea"/>
                <a:cs typeface="+mn-cs"/>
              </a:rPr>
              <a:t>Darüberhinaus</a:t>
            </a:r>
            <a:r>
              <a:rPr lang="de-DE" sz="1200" b="0" i="0" kern="1200" dirty="0" smtClean="0">
                <a:solidFill>
                  <a:schemeClr val="tx1"/>
                </a:solidFill>
                <a:effectLst/>
                <a:latin typeface="+mn-lt"/>
                <a:ea typeface="+mn-ea"/>
                <a:cs typeface="+mn-cs"/>
              </a:rPr>
              <a:t> gibt es an 66 Standorten mehr als 200 ambulante und stationäre Angebote.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betreuen täglich rund 13.000 Menschen. Neben der </a:t>
            </a:r>
            <a:r>
              <a:rPr lang="de-DE" sz="1200" b="0" i="0" kern="1200" dirty="0" err="1" smtClean="0">
                <a:solidFill>
                  <a:schemeClr val="tx1"/>
                </a:solidFill>
                <a:effectLst/>
                <a:latin typeface="+mn-lt"/>
                <a:ea typeface="+mn-ea"/>
                <a:cs typeface="+mn-cs"/>
              </a:rPr>
              <a:t>Diakonenausbildung</a:t>
            </a:r>
            <a:r>
              <a:rPr lang="de-DE" sz="1200" b="0" i="0" kern="1200" dirty="0" smtClean="0">
                <a:solidFill>
                  <a:schemeClr val="tx1"/>
                </a:solidFill>
                <a:effectLst/>
                <a:latin typeface="+mn-lt"/>
                <a:ea typeface="+mn-ea"/>
                <a:cs typeface="+mn-cs"/>
              </a:rPr>
              <a:t> bietet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auch vielfältige Ausbildungen in sozialen und kaufmännischen Berufen an.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4</a:t>
            </a:fld>
            <a:endParaRPr lang="de-DE"/>
          </a:p>
        </p:txBody>
      </p:sp>
    </p:spTree>
    <p:extLst>
      <p:ext uri="{BB962C8B-B14F-4D97-AF65-F5344CB8AC3E}">
        <p14:creationId xmlns:p14="http://schemas.microsoft.com/office/powerpoint/2010/main" val="22085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Diakone und Diakoninnen prägen seit vielen Jahren das Profil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und der Evangelischen Landeskirche in Bayern entscheidend mit. In den beiden Gemeinschaften kommen christlich engagierte Menschen zusammen, die sich entschieden haben, gemeinsam zu lernen, zu arbeiten und - während ihrer Ausbildung- zusammen zu leben. In einem Netzwerk, das sich über ganz Bayern spannt, sind die über 900 Diakone und knapp 300 Diakoninnen überall dort im Einsatz, wo Menschen Unterstützung brauchen – ob am Pflegebett oder in der Begleitung von Kindern und Jugendlichen, bei der Unterstützung von Menschen mit Behinderung, in der Seelsorge, in der Kirchengemeinde oder in der Verwaltung. Damit sind sie ein wichtiges Bindeglied zwischen Diakonie und Kirche.</a:t>
            </a:r>
          </a:p>
          <a:p>
            <a:r>
              <a:rPr lang="de-DE" sz="1200" b="0" i="0" kern="1200" dirty="0" smtClean="0">
                <a:solidFill>
                  <a:schemeClr val="tx1"/>
                </a:solidFill>
                <a:effectLst/>
                <a:latin typeface="+mn-lt"/>
                <a:ea typeface="+mn-ea"/>
                <a:cs typeface="+mn-cs"/>
              </a:rPr>
              <a:t>Die beiden Gemeinschaften geben den Mitgliedern eine geistliche Heimat. Die Frauen und Männer sind im Gebet, in gegenseitiger Für- und Seelsorge und in kollegialem Austausch miteinander verbunden.</a:t>
            </a:r>
          </a:p>
          <a:p>
            <a:endParaRPr lang="de-DE" dirty="0" smtClean="0"/>
          </a:p>
          <a:p>
            <a:r>
              <a:rPr lang="de-DE" sz="1200" b="0" i="0" kern="1200" dirty="0" smtClean="0">
                <a:solidFill>
                  <a:schemeClr val="tx1"/>
                </a:solidFill>
                <a:effectLst/>
                <a:latin typeface="+mn-lt"/>
                <a:ea typeface="+mn-ea"/>
                <a:cs typeface="+mn-cs"/>
              </a:rPr>
              <a:t>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ist eine geistliche Dienstgemeinschaft von Frauen, die ihren christlichen Glauben und ihr soziales Engagement im diakonischen Dienst teilen. Die Gemeinschaft gibt ihnen in ihrem jeweiligen Dienst und in ihrem persönlichen Leben Stärkung und Begleitung, ist ihnen geistliche Heimat.</a:t>
            </a:r>
          </a:p>
          <a:p>
            <a:r>
              <a:rPr lang="de-DE" sz="1200" b="0" i="0" kern="1200" dirty="0" smtClean="0">
                <a:solidFill>
                  <a:schemeClr val="tx1"/>
                </a:solidFill>
                <a:effectLst/>
                <a:latin typeface="+mn-lt"/>
                <a:ea typeface="+mn-ea"/>
                <a:cs typeface="+mn-cs"/>
              </a:rPr>
              <a:t>Dieses geistliche Miteinander wird während der Ausbildungszeit besonders intensiv gelebt und ist Teil der gemeinschaftlichen Ausbildung. Während der Ausbildung wohnen die Frauen in Ausbildung zur Diakonin in den Gemeinschaftshäusern in Rummelsberg und Nürnberg zusammen.</a:t>
            </a:r>
          </a:p>
          <a:p>
            <a:r>
              <a:rPr lang="de-DE" sz="1200" b="0" i="0" kern="1200" dirty="0" smtClean="0">
                <a:solidFill>
                  <a:schemeClr val="tx1"/>
                </a:solidFill>
                <a:effectLst/>
                <a:latin typeface="+mn-lt"/>
                <a:ea typeface="+mn-ea"/>
                <a:cs typeface="+mn-cs"/>
              </a:rPr>
              <a:t>Die Ausbildungsgemeinschaft der Frauen und Männer in Ausbildung zur Diakonin/ zum Diakon ist ein wichtiges Lern- und Erfahrungsfeld für den zukünftigen Beruf. Die beiden Gemeinschaften arbeiten in Ausbildungs- und berufspolitischen Themen eng zusammen.</a:t>
            </a:r>
          </a:p>
          <a:p>
            <a:r>
              <a:rPr lang="de-DE" sz="1200" b="0" i="0" kern="1200" dirty="0" smtClean="0">
                <a:solidFill>
                  <a:schemeClr val="tx1"/>
                </a:solidFill>
                <a:effectLst/>
                <a:latin typeface="+mn-lt"/>
                <a:ea typeface="+mn-ea"/>
                <a:cs typeface="+mn-cs"/>
              </a:rPr>
              <a:t>Auch im Beruf ist der geistliche Zusammenschluss das wesentliche Verbindungselement. Vor Ort organisieren sich die Diakoninnen in Regionalgruppen. In diesem Rahmen treffen sich Frauen regelmäßig, um sich über gemeinschaftliche, berufspolitische und persönliche Themen auszutauschen. Gemeinsame Andacht, geistliche Impulse und Seelsorge aneinander gehören zum Selbstverständnis der Gemeinschaft.</a:t>
            </a:r>
          </a:p>
          <a:p>
            <a:r>
              <a:rPr lang="de-DE" sz="1200" b="0" i="0" kern="1200" dirty="0" smtClean="0">
                <a:solidFill>
                  <a:schemeClr val="tx1"/>
                </a:solidFill>
                <a:effectLst/>
                <a:latin typeface="+mn-lt"/>
                <a:ea typeface="+mn-ea"/>
                <a:cs typeface="+mn-cs"/>
              </a:rPr>
              <a:t>Einmal im Jahr kommen alle Diakoninnen in Rummelsberg zur Vollversammlung zusammen. Sie pflegen die Begegnung, den Austausch über aktuelle diakonische und gemeinschaftliche Themen und stärken sich in der Begegnung und in Gottesdiensten geistlich. Die Einsegnung findet in einem Festgottesdienst im Rahmen des </a:t>
            </a:r>
            <a:r>
              <a:rPr lang="de-DE" sz="1200" b="0" i="0" kern="1200" dirty="0" err="1" smtClean="0">
                <a:solidFill>
                  <a:schemeClr val="tx1"/>
                </a:solidFill>
                <a:effectLst/>
                <a:latin typeface="+mn-lt"/>
                <a:ea typeface="+mn-ea"/>
                <a:cs typeface="+mn-cs"/>
              </a:rPr>
              <a:t>Diakoninnentages</a:t>
            </a:r>
            <a:r>
              <a:rPr lang="de-DE" sz="1200" b="0" i="0" kern="1200" dirty="0" smtClean="0">
                <a:solidFill>
                  <a:schemeClr val="tx1"/>
                </a:solidFill>
                <a:effectLst/>
                <a:latin typeface="+mn-lt"/>
                <a:ea typeface="+mn-ea"/>
                <a:cs typeface="+mn-cs"/>
              </a:rPr>
              <a:t> an der Vollversammlung statt. Berufspolitische Themen werden einmal im Jahr gemeinsam mit den Diakonen am Tag der Diakone und Diakoninnen beraten. Fachgruppen bilden das Beratungsforum im jeweiligen Aufgabenfeld. Der Rat der Diakone und Diakoninnen berät und vertritt die Interessen der Berufsgruppe gegenüber der Leitung der Diakone und Diakoninnen.</a:t>
            </a:r>
          </a:p>
          <a:p>
            <a:r>
              <a:rPr lang="de-DE" sz="1200" b="0" i="0" kern="1200" dirty="0" smtClean="0">
                <a:solidFill>
                  <a:schemeClr val="tx1"/>
                </a:solidFill>
                <a:effectLst/>
                <a:latin typeface="+mn-lt"/>
                <a:ea typeface="+mn-ea"/>
                <a:cs typeface="+mn-cs"/>
              </a:rPr>
              <a:t>Die Vollversammlung ist in der demokratisch organisierten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der höchste Souverän. Hier werden gewichtige Entscheidungen beraten und abgestimmt. Der Vertrauensrat vertritt die Anliegen der Vollversammlung. Die Älteste/ Leiterin der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ist für die Leitung der Gemeinschaft verantwortlich. Sie ist zudem Mitglied im Vorstand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Einzelne Zuständigkeiten und Verfahren sind im Diakonen- und </a:t>
            </a:r>
            <a:r>
              <a:rPr lang="de-DE" sz="1200" b="0" i="0" kern="1200" dirty="0" err="1" smtClean="0">
                <a:solidFill>
                  <a:schemeClr val="tx1"/>
                </a:solidFill>
                <a:effectLst/>
                <a:latin typeface="+mn-lt"/>
                <a:ea typeface="+mn-ea"/>
                <a:cs typeface="+mn-cs"/>
              </a:rPr>
              <a:t>Diakoninnengesetz</a:t>
            </a:r>
            <a:r>
              <a:rPr lang="de-DE" sz="1200" b="0" i="0" kern="1200" dirty="0" smtClean="0">
                <a:solidFill>
                  <a:schemeClr val="tx1"/>
                </a:solidFill>
                <a:effectLst/>
                <a:latin typeface="+mn-lt"/>
                <a:ea typeface="+mn-ea"/>
                <a:cs typeface="+mn-cs"/>
              </a:rPr>
              <a:t>, in der Ordnung der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sowie in entsprechenden Ausführungsbestimmungen geregelt.</a:t>
            </a:r>
          </a:p>
          <a:p>
            <a:r>
              <a:rPr lang="de-DE" sz="1200" b="0" i="0" kern="1200" dirty="0" smtClean="0">
                <a:solidFill>
                  <a:schemeClr val="tx1"/>
                </a:solidFill>
                <a:effectLst/>
                <a:latin typeface="+mn-lt"/>
                <a:ea typeface="+mn-ea"/>
                <a:cs typeface="+mn-cs"/>
              </a:rPr>
              <a:t>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gibt es seit 1982. 1984 wurden die ersten Frauen zur Diakonin eingesegnet. Sie hatten vorher schon als sogenannte „Gastschülerinnen“ mit den Männern gemeinsam die Ausbildung durchlaufen.</a:t>
            </a:r>
          </a:p>
          <a:p>
            <a:r>
              <a:rPr lang="de-DE" sz="1200" b="0" i="0" kern="1200" dirty="0" smtClean="0">
                <a:solidFill>
                  <a:schemeClr val="tx1"/>
                </a:solidFill>
                <a:effectLst/>
                <a:latin typeface="+mn-lt"/>
                <a:ea typeface="+mn-ea"/>
                <a:cs typeface="+mn-cs"/>
              </a:rPr>
              <a:t>Heute besteht 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aus gut 300 Mitgliedern. Rund die Hälfte sind Diakoninnen im aktiven Dienst, ungefähr ein Viertel ist in Elternzeit und ein Viertel in der Ausbildung beziehungsweise im Studium. Insgesamt gibt es rund 720 aktive Diakone und Diakoninnen der Evangelisch-Lutherischen Kirche in Bayern.</a:t>
            </a:r>
          </a:p>
          <a:p>
            <a:endParaRPr lang="de-DE" dirty="0" smtClean="0"/>
          </a:p>
          <a:p>
            <a:r>
              <a:rPr lang="de-DE" sz="1200" b="0" i="0" kern="1200" dirty="0" smtClean="0">
                <a:solidFill>
                  <a:schemeClr val="tx1"/>
                </a:solidFill>
                <a:effectLst/>
                <a:latin typeface="+mn-lt"/>
                <a:ea typeface="+mn-ea"/>
                <a:cs typeface="+mn-cs"/>
              </a:rPr>
              <a:t>Eine Ausbildung beginnen und von Anfang an Mitglied einer großen Gemeinschaft sein. Wo gibt es das sonst? Mit der Ausbildung zum Diakon ist von Anfang an die Mitgliedschaft in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Brüderschaft verbunden. Die Brüderschaft ist eine Dienst-, Sendungs- und Lebensgemeinschaft von Männern und ihren Partnerinnen und Partnern, die ihr Leben in den Dienst Jesu Christi stellen.</a:t>
            </a:r>
          </a:p>
          <a:p>
            <a:r>
              <a:rPr lang="de-DE" sz="1200" b="0" i="0" kern="1200" dirty="0" smtClean="0">
                <a:solidFill>
                  <a:schemeClr val="tx1"/>
                </a:solidFill>
                <a:effectLst/>
                <a:latin typeface="+mn-lt"/>
                <a:ea typeface="+mn-ea"/>
                <a:cs typeface="+mn-cs"/>
              </a:rPr>
              <a:t>Lebensgemeinschaft bedeutet, dass sich die Frauen und Männer der Gemeinschaft füreinander verantwortlich verstehen. Das findet Ausdruck in gegenseitiger Fürsorge und Seelsorge. Das gemeinschaftliche „Du“ ist ein Zeichen dieser Verbundenheit.</a:t>
            </a:r>
          </a:p>
          <a:p>
            <a:r>
              <a:rPr lang="de-DE" sz="1200" b="0" i="0" kern="1200" dirty="0" smtClean="0">
                <a:solidFill>
                  <a:schemeClr val="tx1"/>
                </a:solidFill>
                <a:effectLst/>
                <a:latin typeface="+mn-lt"/>
                <a:ea typeface="+mn-ea"/>
                <a:cs typeface="+mn-cs"/>
              </a:rPr>
              <a:t>Alle Diakone stehen im Amt und im Auftrag der Evangelisch-Lutherischen Landeskirche in Bayern. So ist die Brüderschaft auch eine Dienstgemeinschaft.</a:t>
            </a:r>
          </a:p>
          <a:p>
            <a:r>
              <a:rPr lang="de-DE" sz="1200" b="0" i="0" kern="1200" dirty="0" smtClean="0">
                <a:solidFill>
                  <a:schemeClr val="tx1"/>
                </a:solidFill>
                <a:effectLst/>
                <a:latin typeface="+mn-lt"/>
                <a:ea typeface="+mn-ea"/>
                <a:cs typeface="+mn-cs"/>
              </a:rPr>
              <a:t>Nach der Einsegnung werden die Diakone bayernweit auf Stellen gesendet, die ihr Dienstgeber für sie vorsieht. Damit ist die Brüderschaft auch eine Sendungsgemeinschaft.</a:t>
            </a:r>
          </a:p>
          <a:p>
            <a:r>
              <a:rPr lang="de-DE" sz="1200" b="0" i="0" kern="1200" dirty="0" smtClean="0">
                <a:solidFill>
                  <a:schemeClr val="tx1"/>
                </a:solidFill>
                <a:effectLst/>
                <a:latin typeface="+mn-lt"/>
                <a:ea typeface="+mn-ea"/>
                <a:cs typeface="+mn-cs"/>
              </a:rPr>
              <a:t>Zur Brüderschaft gehören rund 900 Männer, ungefähr die Hälfte davon befindet sich im aktiven Dienst, die anderen sind  im  Ruhestand oder noch in der Ausbildung. Ebenfalls zur Gemeinschaft gehören die Ehefrauen beziehungsweise die Partner und Witwen. Insgesamt sind 1.700 Mitglieder in der Brüderschaft  beheimatet, die aus ihrer Glaubensüberzeugung heraus für eine Kultur der Achtsamkeit eintreten, diese miteinander leben und sich am Leben und Wirken von Jesus Christus orientieren.</a:t>
            </a:r>
          </a:p>
          <a:p>
            <a:r>
              <a:rPr lang="de-DE" sz="1200" b="0" i="0" kern="1200" dirty="0" smtClean="0">
                <a:solidFill>
                  <a:schemeClr val="tx1"/>
                </a:solidFill>
                <a:effectLst/>
                <a:latin typeface="+mn-lt"/>
                <a:ea typeface="+mn-ea"/>
                <a:cs typeface="+mn-cs"/>
              </a:rPr>
              <a:t>Bereits 1890 traten die ersten acht </a:t>
            </a:r>
            <a:r>
              <a:rPr lang="de-DE" sz="1200" b="0" i="0" kern="1200" dirty="0" err="1" smtClean="0">
                <a:solidFill>
                  <a:schemeClr val="tx1"/>
                </a:solidFill>
                <a:effectLst/>
                <a:latin typeface="+mn-lt"/>
                <a:ea typeface="+mn-ea"/>
                <a:cs typeface="+mn-cs"/>
              </a:rPr>
              <a:t>Diakonenanwärter</a:t>
            </a:r>
            <a:r>
              <a:rPr lang="de-DE" sz="1200" b="0" i="0" kern="1200" dirty="0" smtClean="0">
                <a:solidFill>
                  <a:schemeClr val="tx1"/>
                </a:solidFill>
                <a:effectLst/>
                <a:latin typeface="+mn-lt"/>
                <a:ea typeface="+mn-ea"/>
                <a:cs typeface="+mn-cs"/>
              </a:rPr>
              <a:t> ihre Ausbildung an, damals noch in Nürnberg, ab 1905 dann im Ort Rummelsberg. 2015 feierte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Brüderschaft ihr 125. Jubiläum.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ist aus der Brüderschaft heraus entstanden.</a:t>
            </a:r>
          </a:p>
          <a:p>
            <a:r>
              <a:rPr lang="de-DE" sz="1200" b="0" i="0" kern="1200" dirty="0" smtClean="0">
                <a:solidFill>
                  <a:schemeClr val="tx1"/>
                </a:solidFill>
                <a:effectLst/>
                <a:latin typeface="+mn-lt"/>
                <a:ea typeface="+mn-ea"/>
                <a:cs typeface="+mn-cs"/>
              </a:rPr>
              <a:t>Während der Ausbildung leben die Anwärter und Jungbrüder in Gemeinschaftshäusern in Rummelsberg und Nürnberg. Nach der Ausbildung geht der gemeinschaftliche Weg  mit der Brüderschaft in unterschiedlichen Formen der Begegnung weiter. </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5</a:t>
            </a:fld>
            <a:endParaRPr lang="de-DE"/>
          </a:p>
        </p:txBody>
      </p:sp>
    </p:spTree>
    <p:extLst>
      <p:ext uri="{BB962C8B-B14F-4D97-AF65-F5344CB8AC3E}">
        <p14:creationId xmlns:p14="http://schemas.microsoft.com/office/powerpoint/2010/main" val="314959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Die Ausbildung zur Diakonin/ zum Diakon ist geeignet für verschiedene Bewerberinnen und Bewerber, die unterschiedliche Voraussetzungen mitbringen und Bedürfnisse haben. Verschiedene Zugangswege und Ausbildungsmodelle ermöglichen verschiedene #</a:t>
            </a:r>
            <a:r>
              <a:rPr lang="de-DE" sz="1200" b="0" i="0" kern="1200" dirty="0" err="1" smtClean="0">
                <a:solidFill>
                  <a:schemeClr val="tx1"/>
                </a:solidFill>
                <a:effectLst/>
                <a:latin typeface="+mn-lt"/>
                <a:ea typeface="+mn-ea"/>
                <a:cs typeface="+mn-cs"/>
              </a:rPr>
              <a:t>WegezumZiel</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6</a:t>
            </a:fld>
            <a:endParaRPr lang="de-DE"/>
          </a:p>
        </p:txBody>
      </p:sp>
    </p:spTree>
    <p:extLst>
      <p:ext uri="{BB962C8B-B14F-4D97-AF65-F5344CB8AC3E}">
        <p14:creationId xmlns:p14="http://schemas.microsoft.com/office/powerpoint/2010/main" val="358977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t>
            </a:r>
            <a:r>
              <a:rPr lang="de-DE" sz="1200" b="1" i="0" kern="1200" dirty="0" smtClean="0">
                <a:solidFill>
                  <a:schemeClr val="tx1"/>
                </a:solidFill>
                <a:effectLst/>
                <a:latin typeface="+mn-lt"/>
                <a:ea typeface="+mn-ea"/>
                <a:cs typeface="+mn-cs"/>
              </a:rPr>
              <a:t>Modell 1</a:t>
            </a:r>
            <a:r>
              <a:rPr lang="de-DE" sz="1200" b="0" i="0" kern="1200" dirty="0" smtClean="0">
                <a:solidFill>
                  <a:schemeClr val="tx1"/>
                </a:solidFill>
                <a:effectLst/>
                <a:latin typeface="+mn-lt"/>
                <a:ea typeface="+mn-ea"/>
                <a:cs typeface="+mn-cs"/>
              </a:rPr>
              <a:t> schließt direkt nach dem zweiwöchigen Einführungsseminar die Fachausbildung zur/zum Erzieher/in, zur/zum Heilerziehungspfleger/in oder zur/</a:t>
            </a:r>
            <a:r>
              <a:rPr lang="de-DE" sz="1200" b="0" i="0" kern="1200" dirty="0" err="1" smtClean="0">
                <a:solidFill>
                  <a:schemeClr val="tx1"/>
                </a:solidFill>
                <a:effectLst/>
                <a:latin typeface="+mn-lt"/>
                <a:ea typeface="+mn-ea"/>
                <a:cs typeface="+mn-cs"/>
              </a:rPr>
              <a:t>zumKrankenpfleger</a:t>
            </a:r>
            <a:r>
              <a:rPr lang="de-DE" sz="1200" b="0" i="0" kern="1200" dirty="0" smtClean="0">
                <a:solidFill>
                  <a:schemeClr val="tx1"/>
                </a:solidFill>
                <a:effectLst/>
                <a:latin typeface="+mn-lt"/>
                <a:ea typeface="+mn-ea"/>
                <a:cs typeface="+mn-cs"/>
              </a:rPr>
              <a:t>/in an. Vor allem Bewerberinnen und Bewerbern, die </a:t>
            </a:r>
            <a:r>
              <a:rPr lang="de-DE" sz="1200" b="1" i="0" kern="1200" dirty="0" smtClean="0">
                <a:solidFill>
                  <a:schemeClr val="tx1"/>
                </a:solidFill>
                <a:effectLst/>
                <a:latin typeface="+mn-lt"/>
                <a:ea typeface="+mn-ea"/>
                <a:cs typeface="+mn-cs"/>
              </a:rPr>
              <a:t>kein (Fach-)Abitur</a:t>
            </a:r>
            <a:r>
              <a:rPr lang="de-DE" sz="1200" b="0" i="0" kern="1200" dirty="0" smtClean="0">
                <a:solidFill>
                  <a:schemeClr val="tx1"/>
                </a:solidFill>
                <a:effectLst/>
                <a:latin typeface="+mn-lt"/>
                <a:ea typeface="+mn-ea"/>
                <a:cs typeface="+mn-cs"/>
              </a:rPr>
              <a:t> haben, ermöglicht dieses Grundmodell den Einstieg in die Diakonen- und </a:t>
            </a:r>
            <a:r>
              <a:rPr lang="de-DE" sz="1200" b="0" i="0" kern="1200" dirty="0" err="1" smtClean="0">
                <a:solidFill>
                  <a:schemeClr val="tx1"/>
                </a:solidFill>
                <a:effectLst/>
                <a:latin typeface="+mn-lt"/>
                <a:ea typeface="+mn-ea"/>
                <a:cs typeface="+mn-cs"/>
              </a:rPr>
              <a:t>Diakoninnenausbildung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Für das anschließende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ist der Erwerb der Fachhochschulreife notwendig. Während der Fachausbildungen Heilerziehungspflege und Erzieher/in kann diese parallel erworben werden.</a:t>
            </a:r>
          </a:p>
          <a:p>
            <a:r>
              <a:rPr lang="de-DE" sz="1200" b="0" i="0" kern="1200" dirty="0" smtClean="0">
                <a:solidFill>
                  <a:schemeClr val="tx1"/>
                </a:solidFill>
                <a:effectLst/>
                <a:latin typeface="+mn-lt"/>
                <a:ea typeface="+mn-ea"/>
                <a:cs typeface="+mn-cs"/>
              </a:rPr>
              <a:t>Voraussetzungen für die jeweilige Fachausbildung:</a:t>
            </a:r>
          </a:p>
          <a:p>
            <a:r>
              <a:rPr lang="de-DE" sz="1200" b="0" i="0" kern="1200" dirty="0" smtClean="0">
                <a:solidFill>
                  <a:schemeClr val="tx1"/>
                </a:solidFill>
                <a:effectLst/>
                <a:latin typeface="+mn-lt"/>
                <a:ea typeface="+mn-ea"/>
                <a:cs typeface="+mn-cs"/>
              </a:rPr>
              <a:t>Erzieher/in</a:t>
            </a:r>
          </a:p>
          <a:p>
            <a:r>
              <a:rPr lang="de-DE" sz="1200" b="0" i="0" kern="1200" dirty="0" smtClean="0">
                <a:solidFill>
                  <a:schemeClr val="tx1"/>
                </a:solidFill>
                <a:effectLst/>
                <a:latin typeface="+mn-lt"/>
                <a:ea typeface="+mn-ea"/>
                <a:cs typeface="+mn-cs"/>
              </a:rPr>
              <a:t>mittlerer Schulabschluss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einjährige Vorbildung „Sozialpädagogisches Einführungsjahr“ (SEJ) - (bisher zweijähriges SPS)</a:t>
            </a:r>
          </a:p>
          <a:p>
            <a:r>
              <a:rPr lang="de-DE" sz="1200" b="1" i="0" kern="1200" dirty="0" smtClean="0">
                <a:solidFill>
                  <a:schemeClr val="tx1"/>
                </a:solidFill>
                <a:effectLst/>
                <a:latin typeface="+mn-lt"/>
                <a:ea typeface="+mn-ea"/>
                <a:cs typeface="+mn-cs"/>
              </a:rPr>
              <a:t>ODER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mittlerer Schulabschluss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abgeschlossene Berufsausbildung mit einer Regelausbildungsdauer von mindestens zwei Jahren, die (nicht mehr) einschlägig sein muss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(Vor-)Praktikum von 240 Stunden in einem Sozialpädagogischen Arbeitsfeld</a:t>
            </a:r>
          </a:p>
          <a:p>
            <a:r>
              <a:rPr lang="de-DE" sz="1200" b="1" i="0" kern="1200" dirty="0" smtClean="0">
                <a:solidFill>
                  <a:schemeClr val="tx1"/>
                </a:solidFill>
                <a:effectLst/>
                <a:latin typeface="+mn-lt"/>
                <a:ea typeface="+mn-ea"/>
                <a:cs typeface="+mn-cs"/>
              </a:rPr>
              <a:t>ODER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Hochschulreife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(Vor-)Praktikum von 240 Stunden in einem Sozialpädagogischen Arbeitsfeld</a:t>
            </a:r>
          </a:p>
          <a:p>
            <a:r>
              <a:rPr lang="de-DE" sz="1200" b="0" i="0" kern="1200" dirty="0" smtClean="0">
                <a:solidFill>
                  <a:schemeClr val="tx1"/>
                </a:solidFill>
                <a:effectLst/>
                <a:latin typeface="+mn-lt"/>
                <a:ea typeface="+mn-ea"/>
                <a:cs typeface="+mn-cs"/>
              </a:rPr>
              <a:t>Heilerziehungspfleger/in</a:t>
            </a:r>
          </a:p>
          <a:p>
            <a:r>
              <a:rPr lang="de-DE" sz="1200" b="0" i="0" kern="1200" dirty="0" smtClean="0">
                <a:solidFill>
                  <a:schemeClr val="tx1"/>
                </a:solidFill>
                <a:effectLst/>
                <a:latin typeface="+mn-lt"/>
                <a:ea typeface="+mn-ea"/>
                <a:cs typeface="+mn-cs"/>
              </a:rPr>
              <a:t>mittlerer Schulabschluss</a:t>
            </a:r>
          </a:p>
          <a:p>
            <a:r>
              <a:rPr lang="de-DE" sz="1200" b="0" i="0" kern="1200" dirty="0" smtClean="0">
                <a:solidFill>
                  <a:schemeClr val="tx1"/>
                </a:solidFill>
                <a:effectLst/>
                <a:latin typeface="+mn-lt"/>
                <a:ea typeface="+mn-ea"/>
                <a:cs typeface="+mn-cs"/>
              </a:rPr>
              <a:t>abgeschlossene mindestens zweijährige einschlägige Berufsausbildung oder eine mindestens zweijährige einschlägige Berufstätigkeit oder eine abgeschlossene Berufsausbildung in einem anderen staatlich anerkannten Ausbildungsberuf und eine mindestens einjährige einschlägige Berufstätigkeit oder eine mindestens vierjährige Führung eines Mehrpersonenhaushalts oder eine abgeschlossene Heilerziehungspflegehelfer/innen-Ausbildung</a:t>
            </a:r>
          </a:p>
          <a:p>
            <a:r>
              <a:rPr lang="de-DE" sz="1200" b="0" i="0" kern="1200" dirty="0" smtClean="0">
                <a:solidFill>
                  <a:schemeClr val="tx1"/>
                </a:solidFill>
                <a:effectLst/>
                <a:latin typeface="+mn-lt"/>
                <a:ea typeface="+mn-ea"/>
                <a:cs typeface="+mn-cs"/>
              </a:rPr>
              <a:t>Gesundheits- und Krankenpfleger/in</a:t>
            </a:r>
          </a:p>
          <a:p>
            <a:r>
              <a:rPr lang="de-DE" sz="1200" b="0" i="0" kern="1200" dirty="0" smtClean="0">
                <a:solidFill>
                  <a:schemeClr val="tx1"/>
                </a:solidFill>
                <a:effectLst/>
                <a:latin typeface="+mn-lt"/>
                <a:ea typeface="+mn-ea"/>
                <a:cs typeface="+mn-cs"/>
              </a:rPr>
              <a:t>Mittlerer Schul- bzw. Bildungsabschluss</a:t>
            </a:r>
          </a:p>
          <a:p>
            <a:r>
              <a:rPr lang="de-DE" sz="1200" b="0" i="0" kern="1200" dirty="0" smtClean="0">
                <a:solidFill>
                  <a:schemeClr val="tx1"/>
                </a:solidFill>
                <a:effectLst/>
                <a:latin typeface="+mn-lt"/>
                <a:ea typeface="+mn-ea"/>
                <a:cs typeface="+mn-cs"/>
              </a:rPr>
              <a:t>Bereitschaft, während der Ausbildung zusätzlich die (Fach)-Hochschulreife zu erwerben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7</a:t>
            </a:fld>
            <a:endParaRPr lang="de-DE"/>
          </a:p>
        </p:txBody>
      </p:sp>
    </p:spTree>
    <p:extLst>
      <p:ext uri="{BB962C8B-B14F-4D97-AF65-F5344CB8AC3E}">
        <p14:creationId xmlns:p14="http://schemas.microsoft.com/office/powerpoint/2010/main" val="402960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Bei </a:t>
            </a:r>
            <a:r>
              <a:rPr lang="de-DE" sz="1200" b="1" i="0" kern="1200" dirty="0" smtClean="0">
                <a:solidFill>
                  <a:schemeClr val="tx1"/>
                </a:solidFill>
                <a:effectLst/>
                <a:latin typeface="+mn-lt"/>
                <a:ea typeface="+mn-ea"/>
                <a:cs typeface="+mn-cs"/>
              </a:rPr>
              <a:t>Modell 2</a:t>
            </a:r>
            <a:r>
              <a:rPr lang="de-DE" sz="1200" b="0" i="0" kern="1200" dirty="0" smtClean="0">
                <a:solidFill>
                  <a:schemeClr val="tx1"/>
                </a:solidFill>
                <a:effectLst/>
                <a:latin typeface="+mn-lt"/>
                <a:ea typeface="+mn-ea"/>
                <a:cs typeface="+mn-cs"/>
              </a:rPr>
              <a:t> schließt sich an das zweiwöchige Einführungsseminar das Studium an der Evangelischen Hochschule Nürnberg (EVHN) an.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sowie das gewählte Fachstudium in den Bereichen Soziale Arbeit oder Sozialwirtschaft wird in fünf Jahren </a:t>
            </a:r>
            <a:r>
              <a:rPr lang="de-DE" sz="1200" b="1" i="0" kern="1200" dirty="0" smtClean="0">
                <a:solidFill>
                  <a:schemeClr val="tx1"/>
                </a:solidFill>
                <a:effectLst/>
                <a:latin typeface="+mn-lt"/>
                <a:ea typeface="+mn-ea"/>
                <a:cs typeface="+mn-cs"/>
              </a:rPr>
              <a:t>kombiniert absolviert</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Dies wird ermöglicht durch die enge Kooperation des Studienzentrums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mit der EVHN. In bestimmten Fällen kann sogar die zweite Bachelor-Arbeit entfallen.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8</a:t>
            </a:fld>
            <a:endParaRPr lang="de-DE"/>
          </a:p>
        </p:txBody>
      </p:sp>
    </p:spTree>
    <p:extLst>
      <p:ext uri="{BB962C8B-B14F-4D97-AF65-F5344CB8AC3E}">
        <p14:creationId xmlns:p14="http://schemas.microsoft.com/office/powerpoint/2010/main" val="127323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Modell 3</a:t>
            </a:r>
            <a:r>
              <a:rPr lang="de-DE" sz="1200" b="0" i="0" kern="1200" dirty="0" smtClean="0">
                <a:solidFill>
                  <a:schemeClr val="tx1"/>
                </a:solidFill>
                <a:effectLst/>
                <a:latin typeface="+mn-lt"/>
                <a:ea typeface="+mn-ea"/>
                <a:cs typeface="+mn-cs"/>
              </a:rPr>
              <a:t> richtet sich an jene Bewerberinnen und Bewerber, die nicht Soziale Arbeit oder Sozialwirtschaft an der EVHN studieren möchten. </a:t>
            </a:r>
            <a:r>
              <a:rPr lang="de-DE" sz="1200" b="1" i="0" kern="1200" dirty="0" smtClean="0">
                <a:solidFill>
                  <a:schemeClr val="tx1"/>
                </a:solidFill>
                <a:effectLst/>
                <a:latin typeface="+mn-lt"/>
                <a:ea typeface="+mn-ea"/>
                <a:cs typeface="+mn-cs"/>
              </a:rPr>
              <a:t>Bei weiteren Studiengängen an der EVHN</a:t>
            </a:r>
            <a:r>
              <a:rPr lang="de-DE" sz="1200" b="0" i="0" kern="1200" dirty="0" smtClean="0">
                <a:solidFill>
                  <a:schemeClr val="tx1"/>
                </a:solidFill>
                <a:effectLst/>
                <a:latin typeface="+mn-lt"/>
                <a:ea typeface="+mn-ea"/>
                <a:cs typeface="+mn-cs"/>
              </a:rPr>
              <a:t> (Pflege Dual, Heilpädagogik, sowie der duale Studiengang Erziehung, Bildung und Gesundheit im Kindesalter) sowie bei </a:t>
            </a:r>
            <a:r>
              <a:rPr lang="de-DE" sz="1200" b="1" i="0" kern="1200" dirty="0" smtClean="0">
                <a:solidFill>
                  <a:schemeClr val="tx1"/>
                </a:solidFill>
                <a:effectLst/>
                <a:latin typeface="+mn-lt"/>
                <a:ea typeface="+mn-ea"/>
                <a:cs typeface="+mn-cs"/>
              </a:rPr>
              <a:t>Studiengängen an anderen Hochschulen oder Universitäten</a:t>
            </a:r>
            <a:r>
              <a:rPr lang="de-DE" sz="1200" b="0" i="0" kern="1200" dirty="0" smtClean="0">
                <a:solidFill>
                  <a:schemeClr val="tx1"/>
                </a:solidFill>
                <a:effectLst/>
                <a:latin typeface="+mn-lt"/>
                <a:ea typeface="+mn-ea"/>
                <a:cs typeface="+mn-cs"/>
              </a:rPr>
              <a:t>, entfällt die Möglichkeit des kombinierten Studiengangs mit dem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Das bedeutet, dass das Studium im sozialen Beruf und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nacheinander absolviert werden. Die Gesamt-Studiendauer ist dann vom jeweiligen Studiengang abhängig.</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9</a:t>
            </a:fld>
            <a:endParaRPr lang="de-DE"/>
          </a:p>
        </p:txBody>
      </p:sp>
    </p:spTree>
    <p:extLst>
      <p:ext uri="{BB962C8B-B14F-4D97-AF65-F5344CB8AC3E}">
        <p14:creationId xmlns:p14="http://schemas.microsoft.com/office/powerpoint/2010/main" val="19018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Auch für Bewerberinnen und Bewerber, die </a:t>
            </a:r>
            <a:r>
              <a:rPr lang="de-DE" sz="1200" b="1" i="0" kern="1200" dirty="0" smtClean="0">
                <a:solidFill>
                  <a:schemeClr val="tx1"/>
                </a:solidFill>
                <a:effectLst/>
                <a:latin typeface="+mn-lt"/>
                <a:ea typeface="+mn-ea"/>
                <a:cs typeface="+mn-cs"/>
              </a:rPr>
              <a:t>bereits eine Ausbildung oder ein Studium in einem staatlich anerkannten sozialen Beruf gemacht haben</a:t>
            </a:r>
            <a:r>
              <a:rPr lang="de-DE" sz="1200" b="0" i="0" kern="1200" dirty="0" smtClean="0">
                <a:solidFill>
                  <a:schemeClr val="tx1"/>
                </a:solidFill>
                <a:effectLst/>
                <a:latin typeface="+mn-lt"/>
                <a:ea typeface="+mn-ea"/>
                <a:cs typeface="+mn-cs"/>
              </a:rPr>
              <a:t>, gibt es mit dem </a:t>
            </a:r>
            <a:r>
              <a:rPr lang="de-DE" sz="1200" b="1" i="0" kern="1200" dirty="0" smtClean="0">
                <a:solidFill>
                  <a:schemeClr val="tx1"/>
                </a:solidFill>
                <a:effectLst/>
                <a:latin typeface="+mn-lt"/>
                <a:ea typeface="+mn-ea"/>
                <a:cs typeface="+mn-cs"/>
              </a:rPr>
              <a:t>Modell</a:t>
            </a:r>
            <a:r>
              <a:rPr lang="de-DE" sz="1200" b="0" i="0" kern="1200" dirty="0" smtClean="0">
                <a:solidFill>
                  <a:schemeClr val="tx1"/>
                </a:solidFill>
                <a:effectLst/>
                <a:latin typeface="+mn-lt"/>
                <a:ea typeface="+mn-ea"/>
                <a:cs typeface="+mn-cs"/>
              </a:rPr>
              <a:t> 4 einen Zugangsweg zum Beruf des Diakons/der Diakonin. Hier schließt sich im Anschluss an das zweiwöchige Einführungsseminar direkt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an. Die Ausbildungsdauer verkürzt sich dadurch auf zwei Jahre.</a:t>
            </a:r>
          </a:p>
          <a:p>
            <a:r>
              <a:rPr lang="de-DE" sz="1200" b="0" i="0" kern="1200" dirty="0" smtClean="0">
                <a:solidFill>
                  <a:schemeClr val="tx1"/>
                </a:solidFill>
                <a:effectLst/>
                <a:latin typeface="+mn-lt"/>
                <a:ea typeface="+mn-ea"/>
                <a:cs typeface="+mn-cs"/>
              </a:rPr>
              <a:t>Das Höchstalter für den Eintritt in die Ausbildung zur Diakonin/zum Diakon steigt bei diesem Modell auf 33 Jahre an.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10</a:t>
            </a:fld>
            <a:endParaRPr lang="de-DE"/>
          </a:p>
        </p:txBody>
      </p:sp>
    </p:spTree>
    <p:extLst>
      <p:ext uri="{BB962C8B-B14F-4D97-AF65-F5344CB8AC3E}">
        <p14:creationId xmlns:p14="http://schemas.microsoft.com/office/powerpoint/2010/main" val="84484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1"/>
          <p:cNvSpPr>
            <a:spLocks noGrp="1"/>
          </p:cNvSpPr>
          <p:nvPr>
            <p:ph type="ctrTitle"/>
          </p:nvPr>
        </p:nvSpPr>
        <p:spPr>
          <a:xfrm>
            <a:off x="611560" y="1275607"/>
            <a:ext cx="8208912" cy="749714"/>
          </a:xfrm>
          <a:prstGeom prst="rect">
            <a:avLst/>
          </a:prstGeom>
        </p:spPr>
        <p:txBody>
          <a:bodyPr lIns="91436" tIns="45719" rIns="91436" bIns="45719"/>
          <a:lstStyle>
            <a:lvl1pPr algn="l">
              <a:defRPr lang="de-DE" sz="2800" b="1" kern="1200" dirty="0">
                <a:solidFill>
                  <a:srgbClr val="9C006B"/>
                </a:solidFill>
                <a:latin typeface="+mn-lt"/>
                <a:ea typeface="+mn-ea"/>
                <a:cs typeface="+mn-cs"/>
              </a:defRPr>
            </a:lvl1pPr>
          </a:lstStyle>
          <a:p>
            <a:r>
              <a:rPr lang="de-DE" smtClean="0"/>
              <a:t>Titelmasterformat durch Klicken bearbeiten</a:t>
            </a:r>
            <a:endParaRPr lang="de-DE" dirty="0"/>
          </a:p>
        </p:txBody>
      </p:sp>
      <p:sp>
        <p:nvSpPr>
          <p:cNvPr id="6" name="Untertitel 2"/>
          <p:cNvSpPr>
            <a:spLocks noGrp="1"/>
          </p:cNvSpPr>
          <p:nvPr>
            <p:ph type="subTitle" idx="1"/>
          </p:nvPr>
        </p:nvSpPr>
        <p:spPr>
          <a:xfrm>
            <a:off x="611560" y="2031691"/>
            <a:ext cx="5976664" cy="1314449"/>
          </a:xfrm>
          <a:prstGeom prst="rect">
            <a:avLst/>
          </a:prstGeom>
        </p:spPr>
        <p:txBody>
          <a:bodyPr lIns="91436" tIns="45719" rIns="91436" bIns="45719"/>
          <a:lstStyle>
            <a:lvl1pPr marL="0" indent="0" algn="l">
              <a:buNone/>
              <a:defRPr lang="de-DE" sz="2800" kern="1200" dirty="0">
                <a:solidFill>
                  <a:srgbClr val="4F5159"/>
                </a:solidFill>
                <a:latin typeface="+mn-lt"/>
                <a:ea typeface="+mn-ea"/>
                <a:cs typeface="+mn-cs"/>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4207" y="0"/>
            <a:ext cx="2699793" cy="11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12192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1757" y="932200"/>
            <a:ext cx="7886828" cy="648071"/>
          </a:xfrm>
          <a:prstGeom prst="rect">
            <a:avLst/>
          </a:prstGeom>
        </p:spPr>
        <p:txBody>
          <a:bodyPr lIns="91436" tIns="45719" rIns="91436" bIns="45719"/>
          <a:lstStyle>
            <a:lvl1pPr algn="l">
              <a:defRPr sz="3200" b="1" baseline="0">
                <a:solidFill>
                  <a:srgbClr val="9C006B"/>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25416" y="1599643"/>
            <a:ext cx="7893172" cy="2451719"/>
          </a:xfrm>
          <a:prstGeom prst="rect">
            <a:avLst/>
          </a:prstGeom>
        </p:spPr>
        <p:txBody>
          <a:bodyPr lIns="91436" tIns="45719" rIns="91436" bIns="45719"/>
          <a:lstStyle>
            <a:lvl1pPr>
              <a:defRPr lang="de-DE" sz="2800" b="0" kern="1200" baseline="0" dirty="0" smtClean="0">
                <a:solidFill>
                  <a:srgbClr val="4F5159"/>
                </a:solidFill>
                <a:latin typeface="+mj-lt"/>
                <a:ea typeface="+mj-ea"/>
                <a:cs typeface="+mj-cs"/>
              </a:defRPr>
            </a:lvl1pPr>
            <a:lvl2pPr marL="742917" indent="-285737">
              <a:buClr>
                <a:srgbClr val="9C006B"/>
              </a:buClr>
              <a:buFont typeface="Wingdings" pitchFamily="2" charset="2"/>
              <a:buChar char="§"/>
              <a:defRPr sz="2500">
                <a:solidFill>
                  <a:srgbClr val="4F5159"/>
                </a:solidFill>
              </a:defRPr>
            </a:lvl2pPr>
            <a:lvl3pPr marL="1142951" indent="-228591">
              <a:buClr>
                <a:srgbClr val="9C006B"/>
              </a:buClr>
              <a:buFont typeface="Arial" pitchFamily="34" charset="0"/>
              <a:buChar char="•"/>
              <a:defRPr>
                <a:solidFill>
                  <a:srgbClr val="4F5159"/>
                </a:solidFill>
              </a:defRPr>
            </a:lvl3pPr>
            <a:lvl4pPr marL="1600131" indent="-228591">
              <a:buClr>
                <a:srgbClr val="9C006B"/>
              </a:buClr>
              <a:buFont typeface="Arial" pitchFamily="34" charset="0"/>
              <a:buChar char="•"/>
              <a:defRPr>
                <a:solidFill>
                  <a:srgbClr val="4F5159"/>
                </a:solidFill>
              </a:defRPr>
            </a:lvl4pPr>
            <a:lvl5pPr marL="2057311" indent="-228591">
              <a:buClr>
                <a:srgbClr val="9C006B"/>
              </a:buClr>
              <a:buFont typeface="Arial" pitchFamily="34" charset="0"/>
              <a:buChar char="•"/>
              <a:defRPr>
                <a:solidFill>
                  <a:srgbClr val="4F515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1"/>
            <a:ext cx="1835696" cy="7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97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feld 3"/>
          <p:cNvSpPr txBox="1">
            <a:spLocks noChangeArrowheads="1"/>
          </p:cNvSpPr>
          <p:nvPr/>
        </p:nvSpPr>
        <p:spPr bwMode="auto">
          <a:xfrm>
            <a:off x="261939" y="140494"/>
            <a:ext cx="4860925"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de-DE" sz="800" b="1" dirty="0" smtClean="0">
                <a:cs typeface="Arial" charset="0"/>
              </a:rPr>
              <a:t>Rummelsberger Diakonie | </a:t>
            </a:r>
            <a:fld id="{F979D495-8EBF-489D-862F-6477DCE4E664}" type="datetime4">
              <a:rPr lang="de-DE" sz="800" smtClean="0">
                <a:cs typeface="Arial" charset="0"/>
              </a:rPr>
              <a:pPr>
                <a:defRPr/>
              </a:pPr>
              <a:t>20. Dezember 2023</a:t>
            </a:fld>
            <a:r>
              <a:rPr lang="de-DE" sz="800" dirty="0" smtClean="0">
                <a:cs typeface="Arial" charset="0"/>
              </a:rPr>
              <a:t> I Seite  </a:t>
            </a:r>
            <a:fld id="{47E43E41-6B23-45E3-8299-500F174BE070}" type="slidenum">
              <a:rPr lang="de-DE" sz="800" smtClean="0">
                <a:cs typeface="Arial" charset="0"/>
              </a:rPr>
              <a:pPr>
                <a:defRPr/>
              </a:pPr>
              <a:t>‹Nr.›</a:t>
            </a:fld>
            <a:endParaRPr lang="de-DE" sz="800" dirty="0" smtClean="0">
              <a:cs typeface="Arial" charset="0"/>
            </a:endParaRPr>
          </a:p>
        </p:txBody>
      </p:sp>
      <p:sp>
        <p:nvSpPr>
          <p:cNvPr id="5" name="Rechteck 4"/>
          <p:cNvSpPr/>
          <p:nvPr/>
        </p:nvSpPr>
        <p:spPr>
          <a:xfrm>
            <a:off x="0" y="4786314"/>
            <a:ext cx="9144000" cy="377429"/>
          </a:xfrm>
          <a:prstGeom prst="rect">
            <a:avLst/>
          </a:prstGeom>
          <a:solidFill>
            <a:srgbClr val="4F51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de-DE"/>
          </a:p>
        </p:txBody>
      </p:sp>
      <p:sp>
        <p:nvSpPr>
          <p:cNvPr id="1028" name="Textfeld 5"/>
          <p:cNvSpPr txBox="1">
            <a:spLocks noChangeArrowheads="1"/>
          </p:cNvSpPr>
          <p:nvPr/>
        </p:nvSpPr>
        <p:spPr bwMode="auto">
          <a:xfrm>
            <a:off x="250827" y="4876588"/>
            <a:ext cx="2160934"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sz="800" b="1" dirty="0" smtClean="0">
                <a:solidFill>
                  <a:schemeClr val="bg1"/>
                </a:solidFill>
                <a:cs typeface="Arial" pitchFamily="34" charset="0"/>
              </a:rPr>
              <a:t>www.rummelsberger-diakonie.de                                                                                                        </a:t>
            </a:r>
            <a:endParaRPr lang="de-DE" sz="800" dirty="0" smtClean="0">
              <a:solidFill>
                <a:schemeClr val="bg1"/>
              </a:solidFill>
              <a:cs typeface="Arial" pitchFamily="34" charset="0"/>
            </a:endParaRPr>
          </a:p>
        </p:txBody>
      </p:sp>
      <p:sp>
        <p:nvSpPr>
          <p:cNvPr id="7" name="Textfeld 4"/>
          <p:cNvSpPr txBox="1">
            <a:spLocks noChangeArrowheads="1"/>
          </p:cNvSpPr>
          <p:nvPr/>
        </p:nvSpPr>
        <p:spPr bwMode="auto">
          <a:xfrm>
            <a:off x="4067175" y="4869655"/>
            <a:ext cx="4968875"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de-DE" sz="800" b="1" dirty="0" smtClean="0">
                <a:solidFill>
                  <a:schemeClr val="bg1"/>
                </a:solidFill>
                <a:latin typeface="Arial" pitchFamily="34" charset="0"/>
                <a:cs typeface="Arial" pitchFamily="34" charset="0"/>
              </a:rPr>
              <a:t>Menschen an Ihrer Seite. Die Rummelsberger.</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180" algn="ctr" rtl="0" eaLnBrk="1" fontAlgn="base" hangingPunct="1">
        <a:spcBef>
          <a:spcPct val="0"/>
        </a:spcBef>
        <a:spcAft>
          <a:spcPct val="0"/>
        </a:spcAft>
        <a:defRPr sz="4400">
          <a:solidFill>
            <a:schemeClr val="tx1"/>
          </a:solidFill>
          <a:latin typeface="Arial" charset="0"/>
        </a:defRPr>
      </a:lvl6pPr>
      <a:lvl7pPr marL="914360" algn="ctr" rtl="0" eaLnBrk="1" fontAlgn="base" hangingPunct="1">
        <a:spcBef>
          <a:spcPct val="0"/>
        </a:spcBef>
        <a:spcAft>
          <a:spcPct val="0"/>
        </a:spcAft>
        <a:defRPr sz="4400">
          <a:solidFill>
            <a:schemeClr val="tx1"/>
          </a:solidFill>
          <a:latin typeface="Arial" charset="0"/>
        </a:defRPr>
      </a:lvl7pPr>
      <a:lvl8pPr marL="1371540" algn="ctr" rtl="0" eaLnBrk="1" fontAlgn="base" hangingPunct="1">
        <a:spcBef>
          <a:spcPct val="0"/>
        </a:spcBef>
        <a:spcAft>
          <a:spcPct val="0"/>
        </a:spcAft>
        <a:defRPr sz="4400">
          <a:solidFill>
            <a:schemeClr val="tx1"/>
          </a:solidFill>
          <a:latin typeface="Arial" charset="0"/>
        </a:defRPr>
      </a:lvl8pPr>
      <a:lvl9pPr marL="1828720" algn="ctr" rtl="0" eaLnBrk="1" fontAlgn="base" hangingPunct="1">
        <a:spcBef>
          <a:spcPct val="0"/>
        </a:spcBef>
        <a:spcAft>
          <a:spcPct val="0"/>
        </a:spcAft>
        <a:defRPr sz="4400">
          <a:solidFill>
            <a:schemeClr val="tx1"/>
          </a:solidFill>
          <a:latin typeface="Arial" charset="0"/>
        </a:defRPr>
      </a:lvl9pPr>
    </p:titleStyle>
    <p:bodyStyle>
      <a:lvl1pPr marL="342885" indent="-342885" algn="l" rtl="0" eaLnBrk="1" fontAlgn="base" hangingPunct="1">
        <a:spcBef>
          <a:spcPct val="20000"/>
        </a:spcBef>
        <a:spcAft>
          <a:spcPct val="0"/>
        </a:spcAft>
        <a:buFont typeface="Arial" charset="0"/>
        <a:defRPr sz="4100" kern="1200">
          <a:solidFill>
            <a:schemeClr val="tx1"/>
          </a:solidFill>
          <a:latin typeface="+mn-lt"/>
          <a:ea typeface="+mn-ea"/>
          <a:cs typeface="+mn-cs"/>
        </a:defRPr>
      </a:lvl1pPr>
      <a:lvl2pPr marL="742917"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51" indent="-228591" algn="l" rtl="0" eaLnBrk="1" fontAlgn="base" hangingPunct="1">
        <a:spcBef>
          <a:spcPct val="20000"/>
        </a:spcBef>
        <a:spcAft>
          <a:spcPct val="0"/>
        </a:spcAft>
        <a:buFont typeface="Arial" charset="0"/>
        <a:buChar char="•"/>
        <a:defRPr sz="2500" kern="1200">
          <a:solidFill>
            <a:schemeClr val="tx1"/>
          </a:solidFill>
          <a:latin typeface="+mn-lt"/>
          <a:ea typeface="+mn-ea"/>
          <a:cs typeface="+mn-cs"/>
        </a:defRPr>
      </a:lvl3pPr>
      <a:lvl4pPr marL="1600131" indent="-228591"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11" indent="-228591"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9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t>
            </a:r>
            <a:r>
              <a:rPr lang="de-DE" dirty="0" err="1" smtClean="0"/>
              <a:t>wasDiakonesomachen</a:t>
            </a:r>
            <a:r>
              <a:rPr lang="de-DE" dirty="0" smtClean="0"/>
              <a:t/>
            </a:r>
            <a:br>
              <a:rPr lang="de-DE" dirty="0" smtClean="0"/>
            </a:br>
            <a:r>
              <a:rPr lang="de-DE" dirty="0" smtClean="0"/>
              <a:t>#</a:t>
            </a:r>
            <a:r>
              <a:rPr lang="de-DE" dirty="0" err="1" smtClean="0"/>
              <a:t>wasDiakoninnensomachen</a:t>
            </a:r>
            <a:endParaRPr lang="de-DE" dirty="0"/>
          </a:p>
        </p:txBody>
      </p:sp>
      <p:sp>
        <p:nvSpPr>
          <p:cNvPr id="3" name="Untertitel 2"/>
          <p:cNvSpPr>
            <a:spLocks noGrp="1"/>
          </p:cNvSpPr>
          <p:nvPr>
            <p:ph type="subTitle" idx="1"/>
          </p:nvPr>
        </p:nvSpPr>
        <p:spPr>
          <a:xfrm>
            <a:off x="611560" y="2427734"/>
            <a:ext cx="5976664" cy="1314449"/>
          </a:xfrm>
        </p:spPr>
        <p:txBody>
          <a:bodyPr/>
          <a:lstStyle/>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408333"/>
            <a:ext cx="6660232" cy="1668379"/>
          </a:xfrm>
          <a:prstGeom prst="rect">
            <a:avLst/>
          </a:prstGeom>
        </p:spPr>
      </p:pic>
    </p:spTree>
    <p:extLst>
      <p:ext uri="{BB962C8B-B14F-4D97-AF65-F5344CB8AC3E}">
        <p14:creationId xmlns:p14="http://schemas.microsoft.com/office/powerpoint/2010/main" val="161321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4</a:t>
            </a:r>
            <a:endParaRPr lang="de-DE" dirty="0"/>
          </a:p>
        </p:txBody>
      </p:sp>
      <p:sp>
        <p:nvSpPr>
          <p:cNvPr id="3" name="Inhaltsplatzhalter 2"/>
          <p:cNvSpPr>
            <a:spLocks noGrp="1"/>
          </p:cNvSpPr>
          <p:nvPr>
            <p:ph idx="1"/>
          </p:nvPr>
        </p:nvSpPr>
        <p:spPr>
          <a:xfrm>
            <a:off x="5004048" y="2214476"/>
            <a:ext cx="3586544" cy="1373684"/>
          </a:xfrm>
        </p:spPr>
        <p:txBody>
          <a:bodyPr/>
          <a:lstStyle/>
          <a:p>
            <a:r>
              <a:rPr lang="de-DE" sz="2400" dirty="0" smtClean="0">
                <a:sym typeface="Wingdings" panose="05000000000000000000" pitchFamily="2" charset="2"/>
              </a:rPr>
              <a:t> Einstieg mit bereits abgeschlossener Berufsausbildung im sozialen Bereich </a:t>
            </a:r>
            <a:endParaRPr lang="de-DE" sz="24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00990"/>
            <a:ext cx="4753296" cy="2200656"/>
          </a:xfrm>
          <a:prstGeom prst="rect">
            <a:avLst/>
          </a:prstGeom>
        </p:spPr>
      </p:pic>
    </p:spTree>
    <p:extLst>
      <p:ext uri="{BB962C8B-B14F-4D97-AF65-F5344CB8AC3E}">
        <p14:creationId xmlns:p14="http://schemas.microsoft.com/office/powerpoint/2010/main" val="162581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Ausbildung (2)</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Gemeinsamer Start: Einführungsseminar</a:t>
            </a:r>
          </a:p>
          <a:p>
            <a:pPr marL="457200" indent="-457200">
              <a:buFont typeface="Arial" panose="020B0604020202020204" pitchFamily="34" charset="0"/>
              <a:buChar char="•"/>
            </a:pPr>
            <a:r>
              <a:rPr lang="de-DE" dirty="0" err="1" smtClean="0"/>
              <a:t>Diakonikstudium</a:t>
            </a:r>
            <a:r>
              <a:rPr lang="de-DE" dirty="0" smtClean="0"/>
              <a:t> </a:t>
            </a:r>
            <a:r>
              <a:rPr lang="de-DE" dirty="0" smtClean="0">
                <a:sym typeface="Wingdings" panose="05000000000000000000" pitchFamily="2" charset="2"/>
              </a:rPr>
              <a:t> EVHN</a:t>
            </a:r>
            <a:endParaRPr lang="de-DE" dirty="0"/>
          </a:p>
          <a:p>
            <a:pPr marL="457200" indent="-457200">
              <a:buFont typeface="Arial" panose="020B0604020202020204" pitchFamily="34" charset="0"/>
              <a:buChar char="•"/>
            </a:pPr>
            <a:r>
              <a:rPr lang="de-DE" dirty="0"/>
              <a:t>Fachausbildung/ sozialer </a:t>
            </a:r>
            <a:r>
              <a:rPr lang="de-DE" dirty="0" smtClean="0"/>
              <a:t>Studiengang</a:t>
            </a:r>
          </a:p>
          <a:p>
            <a:pPr marL="457200" indent="-457200">
              <a:buFont typeface="Arial" panose="020B0604020202020204" pitchFamily="34" charset="0"/>
              <a:buChar char="•"/>
            </a:pPr>
            <a:r>
              <a:rPr lang="de-DE" dirty="0" smtClean="0"/>
              <a:t>Gemeinschaftliche Ausbildung</a:t>
            </a:r>
            <a:endParaRPr lang="de-DE" dirty="0"/>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192268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58550108"/>
              </p:ext>
            </p:extLst>
          </p:nvPr>
        </p:nvGraphicFramePr>
        <p:xfrm>
          <a:off x="625475" y="1600200"/>
          <a:ext cx="3874517"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572" y="1661740"/>
            <a:ext cx="3487391" cy="2328019"/>
          </a:xfrm>
          <a:prstGeom prst="rect">
            <a:avLst/>
          </a:prstGeom>
        </p:spPr>
      </p:pic>
    </p:spTree>
    <p:extLst>
      <p:ext uri="{BB962C8B-B14F-4D97-AF65-F5344CB8AC3E}">
        <p14:creationId xmlns:p14="http://schemas.microsoft.com/office/powerpoint/2010/main" val="332591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smtClean="0"/>
              <a:t>Christlich-profilierte, soziale &amp; pflegerische </a:t>
            </a:r>
            <a:r>
              <a:rPr lang="de-DE" b="1" dirty="0" smtClean="0"/>
              <a:t>Tätigkeiten</a:t>
            </a:r>
          </a:p>
          <a:p>
            <a:pPr marL="457200" indent="-457200">
              <a:buFont typeface="Arial" panose="020B0604020202020204" pitchFamily="34" charset="0"/>
              <a:buChar char="•"/>
            </a:pPr>
            <a:r>
              <a:rPr lang="de-DE" dirty="0" smtClean="0"/>
              <a:t>Öffentlich-rechtliches </a:t>
            </a:r>
            <a:r>
              <a:rPr lang="de-DE" b="1" dirty="0" smtClean="0"/>
              <a:t>Dienstverhältnis</a:t>
            </a:r>
            <a:r>
              <a:rPr lang="de-DE" dirty="0" smtClean="0"/>
              <a:t> ELKB</a:t>
            </a:r>
          </a:p>
          <a:p>
            <a:pPr marL="457200" indent="-457200">
              <a:buFont typeface="Arial" panose="020B0604020202020204" pitchFamily="34" charset="0"/>
              <a:buChar char="•"/>
            </a:pPr>
            <a:r>
              <a:rPr lang="de-DE" b="1" dirty="0" smtClean="0"/>
              <a:t>Aufgaben</a:t>
            </a:r>
            <a:r>
              <a:rPr lang="de-DE" dirty="0" smtClean="0"/>
              <a:t>: Begleiten</a:t>
            </a:r>
            <a:r>
              <a:rPr lang="de-DE" dirty="0"/>
              <a:t>, </a:t>
            </a:r>
            <a:r>
              <a:rPr lang="de-DE" dirty="0" smtClean="0"/>
              <a:t>Erziehen</a:t>
            </a:r>
            <a:r>
              <a:rPr lang="de-DE" dirty="0"/>
              <a:t>, </a:t>
            </a:r>
            <a:r>
              <a:rPr lang="de-DE" dirty="0" smtClean="0"/>
              <a:t>Bilden </a:t>
            </a:r>
            <a:r>
              <a:rPr lang="de-DE" dirty="0"/>
              <a:t>und </a:t>
            </a:r>
            <a:r>
              <a:rPr lang="de-DE" dirty="0" smtClean="0"/>
              <a:t>Pflegen</a:t>
            </a:r>
            <a:r>
              <a:rPr lang="de-DE" dirty="0"/>
              <a:t> </a:t>
            </a:r>
            <a:r>
              <a:rPr lang="de-DE" dirty="0" smtClean="0"/>
              <a:t>von Menschen </a:t>
            </a:r>
            <a:r>
              <a:rPr lang="de-DE" dirty="0"/>
              <a:t>in unterschiedlichen Lebensphasen und -situationen</a:t>
            </a:r>
            <a:endParaRPr lang="de-DE" dirty="0" smtClean="0"/>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4203540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Vielseitig einsetzbar</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79850740"/>
              </p:ext>
            </p:extLst>
          </p:nvPr>
        </p:nvGraphicFramePr>
        <p:xfrm>
          <a:off x="625475" y="1600200"/>
          <a:ext cx="7893050"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74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Beruflicher Rahmen</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smtClean="0"/>
              <a:t>Amt </a:t>
            </a:r>
            <a:r>
              <a:rPr lang="de-DE" dirty="0" smtClean="0">
                <a:sym typeface="Wingdings" panose="05000000000000000000" pitchFamily="2" charset="2"/>
              </a:rPr>
              <a:t> Einsegnung</a:t>
            </a:r>
          </a:p>
          <a:p>
            <a:pPr marL="457200" indent="-457200">
              <a:buFont typeface="Arial" panose="020B0604020202020204" pitchFamily="34" charset="0"/>
              <a:buChar char="•"/>
            </a:pPr>
            <a:r>
              <a:rPr lang="de-DE" dirty="0" smtClean="0">
                <a:sym typeface="Wingdings" panose="05000000000000000000" pitchFamily="2" charset="2"/>
              </a:rPr>
              <a:t>Sendung: Dort arbeiten, wo man gebraucht wird</a:t>
            </a:r>
          </a:p>
          <a:p>
            <a:pPr marL="457200" indent="-457200">
              <a:buFont typeface="Arial" panose="020B0604020202020204" pitchFamily="34" charset="0"/>
              <a:buChar char="•"/>
            </a:pPr>
            <a:r>
              <a:rPr lang="de-DE" dirty="0" smtClean="0">
                <a:sym typeface="Wingdings" panose="05000000000000000000" pitchFamily="2" charset="2"/>
              </a:rPr>
              <a:t>FED: Guter Start ins Berufsleben</a:t>
            </a:r>
          </a:p>
          <a:p>
            <a:pPr marL="457200" indent="-457200">
              <a:buFont typeface="Arial" panose="020B0604020202020204" pitchFamily="34" charset="0"/>
              <a:buChar char="•"/>
            </a:pPr>
            <a:r>
              <a:rPr lang="de-DE" dirty="0" smtClean="0">
                <a:sym typeface="Wingdings" panose="05000000000000000000" pitchFamily="2" charset="2"/>
              </a:rPr>
              <a:t>ELKB – VEDD – </a:t>
            </a:r>
            <a:r>
              <a:rPr lang="de-DE" dirty="0" err="1" smtClean="0">
                <a:sym typeface="Wingdings" panose="05000000000000000000" pitchFamily="2" charset="2"/>
              </a:rPr>
              <a:t>Rummelsberger</a:t>
            </a:r>
            <a:r>
              <a:rPr lang="de-DE" dirty="0" smtClean="0">
                <a:sym typeface="Wingdings" panose="05000000000000000000" pitchFamily="2" charset="2"/>
              </a:rPr>
              <a:t> Diakonie</a:t>
            </a:r>
            <a:endParaRPr lang="de-DE" dirty="0"/>
          </a:p>
        </p:txBody>
      </p:sp>
    </p:spTree>
    <p:extLst>
      <p:ext uri="{BB962C8B-B14F-4D97-AF65-F5344CB8AC3E}">
        <p14:creationId xmlns:p14="http://schemas.microsoft.com/office/powerpoint/2010/main" val="372179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Gemeinschaftsbindung</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636871686"/>
              </p:ext>
            </p:extLst>
          </p:nvPr>
        </p:nvGraphicFramePr>
        <p:xfrm>
          <a:off x="625475" y="1600200"/>
          <a:ext cx="4306565"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9032" y="1755899"/>
            <a:ext cx="3209553" cy="2139702"/>
          </a:xfrm>
          <a:prstGeom prst="rect">
            <a:avLst/>
          </a:prstGeom>
        </p:spPr>
      </p:pic>
    </p:spTree>
    <p:extLst>
      <p:ext uri="{BB962C8B-B14F-4D97-AF65-F5344CB8AC3E}">
        <p14:creationId xmlns:p14="http://schemas.microsoft.com/office/powerpoint/2010/main" val="137634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Ausbildung</a:t>
            </a:r>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887" y="1600454"/>
            <a:ext cx="8225823" cy="2555472"/>
          </a:xfrm>
        </p:spPr>
      </p:pic>
    </p:spTree>
    <p:extLst>
      <p:ext uri="{BB962C8B-B14F-4D97-AF65-F5344CB8AC3E}">
        <p14:creationId xmlns:p14="http://schemas.microsoft.com/office/powerpoint/2010/main" val="237012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1</a:t>
            </a:r>
            <a:endParaRPr lang="de-DE" dirty="0"/>
          </a:p>
        </p:txBody>
      </p:sp>
      <p:sp>
        <p:nvSpPr>
          <p:cNvPr id="3" name="Inhaltsplatzhalter 2"/>
          <p:cNvSpPr>
            <a:spLocks noGrp="1"/>
          </p:cNvSpPr>
          <p:nvPr>
            <p:ph idx="1"/>
          </p:nvPr>
        </p:nvSpPr>
        <p:spPr>
          <a:xfrm>
            <a:off x="4932041" y="1857202"/>
            <a:ext cx="3586544" cy="2088232"/>
          </a:xfrm>
        </p:spPr>
        <p:txBody>
          <a:bodyPr/>
          <a:lstStyle/>
          <a:p>
            <a:r>
              <a:rPr lang="de-DE" sz="2400" dirty="0" smtClean="0">
                <a:sym typeface="Wingdings" panose="05000000000000000000" pitchFamily="2" charset="2"/>
              </a:rPr>
              <a:t> </a:t>
            </a:r>
            <a:r>
              <a:rPr lang="de-DE" sz="2400" dirty="0" smtClean="0"/>
              <a:t>Einstieg in die </a:t>
            </a:r>
            <a:r>
              <a:rPr lang="de-DE" sz="2400" dirty="0" err="1" smtClean="0"/>
              <a:t>Diakonenausbildung</a:t>
            </a:r>
            <a:r>
              <a:rPr lang="de-DE" sz="2400" dirty="0" smtClean="0"/>
              <a:t> für Bewerberinnen und Bewerber ohne (Fach-)Abitur</a:t>
            </a:r>
            <a:endParaRPr lang="de-DE" sz="24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1" y="1642494"/>
            <a:ext cx="4572000" cy="2517648"/>
          </a:xfrm>
          <a:prstGeom prst="rect">
            <a:avLst/>
          </a:prstGeom>
        </p:spPr>
      </p:pic>
    </p:spTree>
    <p:extLst>
      <p:ext uri="{BB962C8B-B14F-4D97-AF65-F5344CB8AC3E}">
        <p14:creationId xmlns:p14="http://schemas.microsoft.com/office/powerpoint/2010/main" val="257346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2</a:t>
            </a:r>
            <a:endParaRPr lang="de-DE" dirty="0"/>
          </a:p>
        </p:txBody>
      </p:sp>
      <p:sp>
        <p:nvSpPr>
          <p:cNvPr id="3" name="Inhaltsplatzhalter 2"/>
          <p:cNvSpPr>
            <a:spLocks noGrp="1"/>
          </p:cNvSpPr>
          <p:nvPr>
            <p:ph idx="1"/>
          </p:nvPr>
        </p:nvSpPr>
        <p:spPr>
          <a:xfrm>
            <a:off x="5004048" y="2214476"/>
            <a:ext cx="3586544" cy="2013458"/>
          </a:xfrm>
        </p:spPr>
        <p:txBody>
          <a:bodyPr/>
          <a:lstStyle/>
          <a:p>
            <a:r>
              <a:rPr lang="de-DE" sz="2400" dirty="0" smtClean="0">
                <a:sym typeface="Wingdings" panose="05000000000000000000" pitchFamily="2" charset="2"/>
              </a:rPr>
              <a:t> </a:t>
            </a:r>
            <a:r>
              <a:rPr lang="de-DE" sz="2400" dirty="0" smtClean="0"/>
              <a:t>Kombiniertes Studium Diakonik + Soziale </a:t>
            </a:r>
            <a:r>
              <a:rPr lang="de-DE" sz="2400" dirty="0" smtClean="0"/>
              <a:t>Arbeit / Management in der Gesundheits- und Sozialwirtschaft</a:t>
            </a:r>
            <a:endParaRPr lang="de-DE" sz="24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30886"/>
            <a:ext cx="4547616" cy="2340864"/>
          </a:xfrm>
          <a:prstGeom prst="rect">
            <a:avLst/>
          </a:prstGeom>
        </p:spPr>
      </p:pic>
    </p:spTree>
    <p:extLst>
      <p:ext uri="{BB962C8B-B14F-4D97-AF65-F5344CB8AC3E}">
        <p14:creationId xmlns:p14="http://schemas.microsoft.com/office/powerpoint/2010/main" val="147731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3</a:t>
            </a:r>
            <a:endParaRPr lang="de-DE" dirty="0"/>
          </a:p>
        </p:txBody>
      </p:sp>
      <p:sp>
        <p:nvSpPr>
          <p:cNvPr id="3" name="Inhaltsplatzhalter 2"/>
          <p:cNvSpPr>
            <a:spLocks noGrp="1"/>
          </p:cNvSpPr>
          <p:nvPr>
            <p:ph idx="1"/>
          </p:nvPr>
        </p:nvSpPr>
        <p:spPr>
          <a:xfrm>
            <a:off x="5004048" y="2214476"/>
            <a:ext cx="3586544" cy="1373684"/>
          </a:xfrm>
        </p:spPr>
        <p:txBody>
          <a:bodyPr/>
          <a:lstStyle/>
          <a:p>
            <a:r>
              <a:rPr lang="de-DE" sz="2400" dirty="0" smtClean="0">
                <a:sym typeface="Wingdings" panose="05000000000000000000" pitchFamily="2" charset="2"/>
              </a:rPr>
              <a:t> Beliebiges soziales Studium + Studium </a:t>
            </a:r>
            <a:r>
              <a:rPr lang="de-DE" sz="2400" dirty="0" err="1" smtClean="0">
                <a:sym typeface="Wingdings" panose="05000000000000000000" pitchFamily="2" charset="2"/>
              </a:rPr>
              <a:t>Diakonik</a:t>
            </a:r>
            <a:r>
              <a:rPr lang="de-DE" sz="2400" dirty="0" smtClean="0">
                <a:sym typeface="Wingdings" panose="05000000000000000000" pitchFamily="2" charset="2"/>
              </a:rPr>
              <a:t> im Anschluss</a:t>
            </a:r>
            <a:endParaRPr lang="de-DE" sz="24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29718"/>
            <a:ext cx="4437888" cy="2743200"/>
          </a:xfrm>
          <a:prstGeom prst="rect">
            <a:avLst/>
          </a:prstGeom>
        </p:spPr>
      </p:pic>
    </p:spTree>
    <p:extLst>
      <p:ext uri="{BB962C8B-B14F-4D97-AF65-F5344CB8AC3E}">
        <p14:creationId xmlns:p14="http://schemas.microsoft.com/office/powerpoint/2010/main" val="497964150"/>
      </p:ext>
    </p:extLst>
  </p:cSld>
  <p:clrMapOvr>
    <a:masterClrMapping/>
  </p:clrMapOvr>
</p:sld>
</file>

<file path=ppt/theme/theme1.xml><?xml version="1.0" encoding="utf-8"?>
<a:theme xmlns:a="http://schemas.openxmlformats.org/drawingml/2006/main" name="Vorlage Rummelsber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82697714-1476-408E-9E57-83EE6706155E}" vid="{574F01A1-9FD1-4170-80EC-01A77BAB2FD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Rummelsberg 16_9</Template>
  <TotalTime>0</TotalTime>
  <Words>2576</Words>
  <Application>Microsoft Office PowerPoint</Application>
  <PresentationFormat>Bildschirmpräsentation (16:9)</PresentationFormat>
  <Paragraphs>124</Paragraphs>
  <Slides>12</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Wingdings</vt:lpstr>
      <vt:lpstr>Vorlage Rummelsberg</vt:lpstr>
      <vt:lpstr>#wasDiakonesomachen #wasDiakoninnensomachen</vt:lpstr>
      <vt:lpstr>Zusammenfassung</vt:lpstr>
      <vt:lpstr>Vielseitig einsetzbar</vt:lpstr>
      <vt:lpstr>Beruflicher Rahmen</vt:lpstr>
      <vt:lpstr>Gemeinschaftsbindung</vt:lpstr>
      <vt:lpstr>Ausbildung</vt:lpstr>
      <vt:lpstr>Modell 1</vt:lpstr>
      <vt:lpstr>Modell 2</vt:lpstr>
      <vt:lpstr>Modell 3</vt:lpstr>
      <vt:lpstr>Modell 4</vt:lpstr>
      <vt:lpstr>Ausbildung (2)</vt:lpstr>
      <vt:lpstr>Voraussetzungen</vt:lpstr>
    </vt:vector>
  </TitlesOfParts>
  <Company>Rummelsberg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#wasDiakonesomachen #wasDiakoninnensomachen</dc:title>
  <dc:creator>Mühlendyck, Arnica Diakonin</dc:creator>
  <cp:lastModifiedBy>Grohmann, Frank Diakon</cp:lastModifiedBy>
  <cp:revision>11</cp:revision>
  <dcterms:created xsi:type="dcterms:W3CDTF">2021-09-02T06:07:55Z</dcterms:created>
  <dcterms:modified xsi:type="dcterms:W3CDTF">2023-12-20T09:07:32Z</dcterms:modified>
</cp:coreProperties>
</file>